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3"/>
  </p:notesMasterIdLst>
  <p:sldIdLst>
    <p:sldId id="257" r:id="rId3"/>
    <p:sldId id="356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8" r:id="rId25"/>
    <p:sldId id="328" r:id="rId26"/>
    <p:sldId id="329" r:id="rId27"/>
    <p:sldId id="272" r:id="rId28"/>
    <p:sldId id="320" r:id="rId29"/>
    <p:sldId id="259" r:id="rId30"/>
    <p:sldId id="326" r:id="rId31"/>
    <p:sldId id="330" r:id="rId32"/>
    <p:sldId id="335" r:id="rId33"/>
    <p:sldId id="314" r:id="rId34"/>
    <p:sldId id="315" r:id="rId35"/>
    <p:sldId id="331" r:id="rId36"/>
    <p:sldId id="313" r:id="rId37"/>
    <p:sldId id="311" r:id="rId38"/>
    <p:sldId id="332" r:id="rId39"/>
    <p:sldId id="308" r:id="rId40"/>
    <p:sldId id="334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0C085-E160-42DC-B3D2-86F6837626E9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451DE2-CB36-4B1A-A28B-8C8E4522D305}">
      <dgm:prSet phldrT="[Text]"/>
      <dgm:spPr/>
      <dgm:t>
        <a:bodyPr/>
        <a:lstStyle/>
        <a:p>
          <a:r>
            <a:rPr lang="en-US" dirty="0" smtClean="0"/>
            <a:t>Section 504</a:t>
          </a:r>
          <a:endParaRPr lang="en-US" dirty="0"/>
        </a:p>
      </dgm:t>
    </dgm:pt>
    <dgm:pt modelId="{6BF09156-B3AF-4D12-9999-80C58CE212E8}" type="parTrans" cxnId="{77BFC27A-332F-4174-95F9-BB473687CA16}">
      <dgm:prSet/>
      <dgm:spPr/>
      <dgm:t>
        <a:bodyPr/>
        <a:lstStyle/>
        <a:p>
          <a:endParaRPr lang="en-US"/>
        </a:p>
      </dgm:t>
    </dgm:pt>
    <dgm:pt modelId="{308FF362-DE09-42D1-89CC-5FCB6C675363}" type="sibTrans" cxnId="{77BFC27A-332F-4174-95F9-BB473687CA16}">
      <dgm:prSet/>
      <dgm:spPr/>
      <dgm:t>
        <a:bodyPr/>
        <a:lstStyle/>
        <a:p>
          <a:endParaRPr lang="en-US"/>
        </a:p>
      </dgm:t>
    </dgm:pt>
    <dgm:pt modelId="{4671348C-044F-4602-BCE5-EF78C125DF7B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Class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0FED212F-45B3-499C-ACBC-E9CEBE1BEAFC}" type="parTrans" cxnId="{FA6E2738-B59E-4089-8BBD-664BBEFDF960}">
      <dgm:prSet/>
      <dgm:spPr/>
      <dgm:t>
        <a:bodyPr/>
        <a:lstStyle/>
        <a:p>
          <a:endParaRPr lang="en-US"/>
        </a:p>
      </dgm:t>
    </dgm:pt>
    <dgm:pt modelId="{979242D5-861E-4D02-B31A-EDAE539F0A22}" type="sibTrans" cxnId="{FA6E2738-B59E-4089-8BBD-664BBEFDF960}">
      <dgm:prSet/>
      <dgm:spPr/>
      <dgm:t>
        <a:bodyPr/>
        <a:lstStyle/>
        <a:p>
          <a:endParaRPr lang="en-US"/>
        </a:p>
      </dgm:t>
    </dgm:pt>
    <dgm:pt modelId="{B48988D2-3CB2-4988-B5B7-39688E63485C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Lunch</a:t>
          </a:r>
          <a:r>
            <a:rPr lang="en-US" sz="2300" dirty="0" smtClean="0"/>
            <a:t> </a:t>
          </a:r>
          <a:endParaRPr lang="en-US" sz="2300" dirty="0"/>
        </a:p>
      </dgm:t>
    </dgm:pt>
    <dgm:pt modelId="{EB168FC2-6BC6-4F94-AEB6-B2D818CD9190}" type="parTrans" cxnId="{D69E70B7-BEDF-44FD-AD1B-5EFB7FE28B48}">
      <dgm:prSet/>
      <dgm:spPr/>
      <dgm:t>
        <a:bodyPr/>
        <a:lstStyle/>
        <a:p>
          <a:endParaRPr lang="en-US"/>
        </a:p>
      </dgm:t>
    </dgm:pt>
    <dgm:pt modelId="{09B7CC91-C959-4397-B496-054F3BBD95E2}" type="sibTrans" cxnId="{D69E70B7-BEDF-44FD-AD1B-5EFB7FE28B48}">
      <dgm:prSet/>
      <dgm:spPr/>
      <dgm:t>
        <a:bodyPr/>
        <a:lstStyle/>
        <a:p>
          <a:endParaRPr lang="en-US"/>
        </a:p>
      </dgm:t>
    </dgm:pt>
    <dgm:pt modelId="{9372034B-884F-40D3-8AE9-049F507E21DB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Field Trips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F9C1C2AE-CCF1-4EDD-99C9-0986596D1217}" type="parTrans" cxnId="{84E7CB52-65FE-4EB0-A4B6-D002CF3B8814}">
      <dgm:prSet/>
      <dgm:spPr/>
      <dgm:t>
        <a:bodyPr/>
        <a:lstStyle/>
        <a:p>
          <a:endParaRPr lang="en-US"/>
        </a:p>
      </dgm:t>
    </dgm:pt>
    <dgm:pt modelId="{BDCE8E08-FEE6-4139-8796-2270D419AD5B}" type="sibTrans" cxnId="{84E7CB52-65FE-4EB0-A4B6-D002CF3B8814}">
      <dgm:prSet/>
      <dgm:spPr/>
      <dgm:t>
        <a:bodyPr/>
        <a:lstStyle/>
        <a:p>
          <a:endParaRPr lang="en-US"/>
        </a:p>
      </dgm:t>
    </dgm:pt>
    <dgm:pt modelId="{5AC4358E-F634-41AA-BDE1-9EDA24CB6D62}">
      <dgm:prSet phldrT="[Text]" custT="1"/>
      <dgm:spPr/>
      <dgm:t>
        <a:bodyPr/>
        <a:lstStyle/>
        <a:p>
          <a:r>
            <a:rPr lang="en-US" sz="2800" dirty="0" smtClean="0">
              <a:latin typeface="Arial" pitchFamily="34" charset="0"/>
              <a:cs typeface="Arial" pitchFamily="34" charset="0"/>
            </a:rPr>
            <a:t>ER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4019A82D-73E1-4AE6-867D-339B894F6BB9}" type="parTrans" cxnId="{943990C8-1A4B-481E-A206-56EEB739C7CF}">
      <dgm:prSet/>
      <dgm:spPr/>
      <dgm:t>
        <a:bodyPr/>
        <a:lstStyle/>
        <a:p>
          <a:endParaRPr lang="en-US"/>
        </a:p>
      </dgm:t>
    </dgm:pt>
    <dgm:pt modelId="{298A14D7-B2D2-46B8-BEBA-F89BDD9569B0}" type="sibTrans" cxnId="{943990C8-1A4B-481E-A206-56EEB739C7CF}">
      <dgm:prSet/>
      <dgm:spPr/>
      <dgm:t>
        <a:bodyPr/>
        <a:lstStyle/>
        <a:p>
          <a:endParaRPr lang="en-US"/>
        </a:p>
      </dgm:t>
    </dgm:pt>
    <dgm:pt modelId="{2418C9A1-CAA7-4C1A-9204-72B0CA250118}" type="pres">
      <dgm:prSet presAssocID="{53E0C085-E160-42DC-B3D2-86F6837626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26233C-7555-46FC-8070-7A020A88EA85}" type="pres">
      <dgm:prSet presAssocID="{53E0C085-E160-42DC-B3D2-86F6837626E9}" presName="radial" presStyleCnt="0">
        <dgm:presLayoutVars>
          <dgm:animLvl val="ctr"/>
        </dgm:presLayoutVars>
      </dgm:prSet>
      <dgm:spPr/>
    </dgm:pt>
    <dgm:pt modelId="{883151B4-91CA-4D34-986E-43913F08AB41}" type="pres">
      <dgm:prSet presAssocID="{70451DE2-CB36-4B1A-A28B-8C8E4522D30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6D6F8DC-B4E9-42D3-8A30-2D1A84E00049}" type="pres">
      <dgm:prSet presAssocID="{4671348C-044F-4602-BCE5-EF78C125DF7B}" presName="node" presStyleLbl="vennNode1" presStyleIdx="1" presStyleCnt="5" custScaleX="109269" custRadScaleRad="10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5798-10D7-4221-BC2F-C8D276E5E53C}" type="pres">
      <dgm:prSet presAssocID="{B48988D2-3CB2-4988-B5B7-39688E63485C}" presName="node" presStyleLbl="vennNode1" presStyleIdx="2" presStyleCnt="5" custScaleX="119152" custScaleY="112937" custRadScaleRad="106494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70CF7-B4E4-49FC-B968-E02A38A2D9D6}" type="pres">
      <dgm:prSet presAssocID="{9372034B-884F-40D3-8AE9-049F507E21DB}" presName="node" presStyleLbl="vennNode1" presStyleIdx="3" presStyleCnt="5" custScaleX="123209" custScaleY="114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7EA6D-7227-426D-B49A-F21D5C68A853}" type="pres">
      <dgm:prSet presAssocID="{5AC4358E-F634-41AA-BDE1-9EDA24CB6D62}" presName="node" presStyleLbl="vennNode1" presStyleIdx="4" presStyleCnt="5" custScaleX="123138" custScaleY="119578" custRadScaleRad="109596" custRadScaleInc="-1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7CB52-65FE-4EB0-A4B6-D002CF3B8814}" srcId="{70451DE2-CB36-4B1A-A28B-8C8E4522D305}" destId="{9372034B-884F-40D3-8AE9-049F507E21DB}" srcOrd="2" destOrd="0" parTransId="{F9C1C2AE-CCF1-4EDD-99C9-0986596D1217}" sibTransId="{BDCE8E08-FEE6-4139-8796-2270D419AD5B}"/>
    <dgm:cxn modelId="{943990C8-1A4B-481E-A206-56EEB739C7CF}" srcId="{70451DE2-CB36-4B1A-A28B-8C8E4522D305}" destId="{5AC4358E-F634-41AA-BDE1-9EDA24CB6D62}" srcOrd="3" destOrd="0" parTransId="{4019A82D-73E1-4AE6-867D-339B894F6BB9}" sibTransId="{298A14D7-B2D2-46B8-BEBA-F89BDD9569B0}"/>
    <dgm:cxn modelId="{242778A0-50BD-194A-92B6-AB8CBCFC0405}" type="presOf" srcId="{70451DE2-CB36-4B1A-A28B-8C8E4522D305}" destId="{883151B4-91CA-4D34-986E-43913F08AB41}" srcOrd="0" destOrd="0" presId="urn:microsoft.com/office/officeart/2005/8/layout/radial3"/>
    <dgm:cxn modelId="{9FDED5B2-C434-E849-A535-A983137E7F45}" type="presOf" srcId="{B48988D2-3CB2-4988-B5B7-39688E63485C}" destId="{24EE5798-10D7-4221-BC2F-C8D276E5E53C}" srcOrd="0" destOrd="0" presId="urn:microsoft.com/office/officeart/2005/8/layout/radial3"/>
    <dgm:cxn modelId="{FA6E2738-B59E-4089-8BBD-664BBEFDF960}" srcId="{70451DE2-CB36-4B1A-A28B-8C8E4522D305}" destId="{4671348C-044F-4602-BCE5-EF78C125DF7B}" srcOrd="0" destOrd="0" parTransId="{0FED212F-45B3-499C-ACBC-E9CEBE1BEAFC}" sibTransId="{979242D5-861E-4D02-B31A-EDAE539F0A22}"/>
    <dgm:cxn modelId="{77BFC27A-332F-4174-95F9-BB473687CA16}" srcId="{53E0C085-E160-42DC-B3D2-86F6837626E9}" destId="{70451DE2-CB36-4B1A-A28B-8C8E4522D305}" srcOrd="0" destOrd="0" parTransId="{6BF09156-B3AF-4D12-9999-80C58CE212E8}" sibTransId="{308FF362-DE09-42D1-89CC-5FCB6C675363}"/>
    <dgm:cxn modelId="{82CE876D-74F8-F04F-9EC4-EC1CC17EA13A}" type="presOf" srcId="{4671348C-044F-4602-BCE5-EF78C125DF7B}" destId="{D6D6F8DC-B4E9-42D3-8A30-2D1A84E00049}" srcOrd="0" destOrd="0" presId="urn:microsoft.com/office/officeart/2005/8/layout/radial3"/>
    <dgm:cxn modelId="{7AB88AE3-139E-CC47-A12D-DBDF74656425}" type="presOf" srcId="{9372034B-884F-40D3-8AE9-049F507E21DB}" destId="{9FF70CF7-B4E4-49FC-B968-E02A38A2D9D6}" srcOrd="0" destOrd="0" presId="urn:microsoft.com/office/officeart/2005/8/layout/radial3"/>
    <dgm:cxn modelId="{D69E70B7-BEDF-44FD-AD1B-5EFB7FE28B48}" srcId="{70451DE2-CB36-4B1A-A28B-8C8E4522D305}" destId="{B48988D2-3CB2-4988-B5B7-39688E63485C}" srcOrd="1" destOrd="0" parTransId="{EB168FC2-6BC6-4F94-AEB6-B2D818CD9190}" sibTransId="{09B7CC91-C959-4397-B496-054F3BBD95E2}"/>
    <dgm:cxn modelId="{21978F10-8C0F-AD4B-9DBC-6C7B0EDA4105}" type="presOf" srcId="{53E0C085-E160-42DC-B3D2-86F6837626E9}" destId="{2418C9A1-CAA7-4C1A-9204-72B0CA250118}" srcOrd="0" destOrd="0" presId="urn:microsoft.com/office/officeart/2005/8/layout/radial3"/>
    <dgm:cxn modelId="{843C0128-F74E-0E4F-8110-FCF20FF3C6FC}" type="presOf" srcId="{5AC4358E-F634-41AA-BDE1-9EDA24CB6D62}" destId="{BC37EA6D-7227-426D-B49A-F21D5C68A853}" srcOrd="0" destOrd="0" presId="urn:microsoft.com/office/officeart/2005/8/layout/radial3"/>
    <dgm:cxn modelId="{8A20DBF4-804A-1D4F-AD5F-56F4604B5F7D}" type="presParOf" srcId="{2418C9A1-CAA7-4C1A-9204-72B0CA250118}" destId="{6B26233C-7555-46FC-8070-7A020A88EA85}" srcOrd="0" destOrd="0" presId="urn:microsoft.com/office/officeart/2005/8/layout/radial3"/>
    <dgm:cxn modelId="{E9554A51-33B5-C448-9CEF-1E70859DE15C}" type="presParOf" srcId="{6B26233C-7555-46FC-8070-7A020A88EA85}" destId="{883151B4-91CA-4D34-986E-43913F08AB41}" srcOrd="0" destOrd="0" presId="urn:microsoft.com/office/officeart/2005/8/layout/radial3"/>
    <dgm:cxn modelId="{D160A483-AD5E-5546-9E82-C269BAFFF010}" type="presParOf" srcId="{6B26233C-7555-46FC-8070-7A020A88EA85}" destId="{D6D6F8DC-B4E9-42D3-8A30-2D1A84E00049}" srcOrd="1" destOrd="0" presId="urn:microsoft.com/office/officeart/2005/8/layout/radial3"/>
    <dgm:cxn modelId="{9EF91D84-8566-C643-87CD-AFDFEFC4FACC}" type="presParOf" srcId="{6B26233C-7555-46FC-8070-7A020A88EA85}" destId="{24EE5798-10D7-4221-BC2F-C8D276E5E53C}" srcOrd="2" destOrd="0" presId="urn:microsoft.com/office/officeart/2005/8/layout/radial3"/>
    <dgm:cxn modelId="{E9FD93B6-15C2-4D45-B098-0910F79C1D4D}" type="presParOf" srcId="{6B26233C-7555-46FC-8070-7A020A88EA85}" destId="{9FF70CF7-B4E4-49FC-B968-E02A38A2D9D6}" srcOrd="3" destOrd="0" presId="urn:microsoft.com/office/officeart/2005/8/layout/radial3"/>
    <dgm:cxn modelId="{73F205C6-A8C4-2B47-A3C8-2307EE5F25A7}" type="presParOf" srcId="{6B26233C-7555-46FC-8070-7A020A88EA85}" destId="{BC37EA6D-7227-426D-B49A-F21D5C68A85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151B4-91CA-4D34-986E-43913F08AB41}">
      <dsp:nvSpPr>
        <dsp:cNvPr id="0" name=""/>
        <dsp:cNvSpPr/>
      </dsp:nvSpPr>
      <dsp:spPr>
        <a:xfrm>
          <a:off x="2796651" y="1020619"/>
          <a:ext cx="2662832" cy="26628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Section 504</a:t>
          </a:r>
          <a:endParaRPr lang="en-US" sz="4100" kern="1200" dirty="0"/>
        </a:p>
      </dsp:txBody>
      <dsp:txXfrm>
        <a:off x="3186614" y="1410582"/>
        <a:ext cx="1882906" cy="1882906"/>
      </dsp:txXfrm>
    </dsp:sp>
    <dsp:sp modelId="{D6D6F8DC-B4E9-42D3-8A30-2D1A84E00049}">
      <dsp:nvSpPr>
        <dsp:cNvPr id="0" name=""/>
        <dsp:cNvSpPr/>
      </dsp:nvSpPr>
      <dsp:spPr>
        <a:xfrm>
          <a:off x="3400654" y="-47788"/>
          <a:ext cx="1454825" cy="13314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Class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613708" y="147193"/>
        <a:ext cx="1028717" cy="941454"/>
      </dsp:txXfrm>
    </dsp:sp>
    <dsp:sp modelId="{24EE5798-10D7-4221-BC2F-C8D276E5E53C}">
      <dsp:nvSpPr>
        <dsp:cNvPr id="0" name=""/>
        <dsp:cNvSpPr/>
      </dsp:nvSpPr>
      <dsp:spPr>
        <a:xfrm>
          <a:off x="5181592" y="1600205"/>
          <a:ext cx="1586409" cy="150366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Lunch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5413916" y="1820411"/>
        <a:ext cx="1121761" cy="1063249"/>
      </dsp:txXfrm>
    </dsp:sp>
    <dsp:sp modelId="{9FF70CF7-B4E4-49FC-B968-E02A38A2D9D6}">
      <dsp:nvSpPr>
        <dsp:cNvPr id="0" name=""/>
        <dsp:cNvSpPr/>
      </dsp:nvSpPr>
      <dsp:spPr>
        <a:xfrm>
          <a:off x="3307855" y="3323916"/>
          <a:ext cx="1640424" cy="152447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Field Trips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548090" y="3547170"/>
        <a:ext cx="1159954" cy="1077963"/>
      </dsp:txXfrm>
    </dsp:sp>
    <dsp:sp modelId="{BC37EA6D-7227-426D-B49A-F21D5C68A853}">
      <dsp:nvSpPr>
        <dsp:cNvPr id="0" name=""/>
        <dsp:cNvSpPr/>
      </dsp:nvSpPr>
      <dsp:spPr>
        <a:xfrm>
          <a:off x="1408525" y="1608321"/>
          <a:ext cx="1639479" cy="159208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ER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1648621" y="1841476"/>
        <a:ext cx="1159287" cy="112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3437-B620-A24C-BC18-5785B4075A5B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554C-8BBD-2A43-9A25-CE98C43FF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3284E-F65D-43B2-B369-2F4CC97E27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8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673"/>
            <a:ext cx="5943600" cy="411456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17332-4FE7-4D3B-94A6-63C352D6B56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15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C5265-0461-475E-83B9-CA9328E7F1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2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1487A-5D3C-464D-A7FA-981F0C8350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7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35FC9-B4CF-4DC7-8DBC-C4F94224DF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EFA58-161C-4187-AE9E-5716C90891C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22359"/>
            <a:ext cx="6477000" cy="411456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7604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6175" y="434975"/>
            <a:ext cx="4905375" cy="3679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1DF55-4594-40A7-8E0D-C7550AEAA64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51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35FC9-B4CF-4DC7-8DBC-C4F94224DF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E9261-B18E-49DE-91A2-E3F019505A4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664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F5F2C-A242-4DD9-B5AF-196CC0F299B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35FC9-B4CF-4DC7-8DBC-C4F94224DF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35FC9-B4CF-4DC7-8DBC-C4F94224DF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25F3-0030-457E-B1CE-A77F8EC8935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0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CBEAC-197A-4E25-BF76-C8799C82DB1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41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BEC5-3F6E-4C89-9211-BB53C54BCC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787"/>
            <a:ext cx="2971800" cy="4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6567543-4CC5-461D-8521-B0B865A97701}" type="slidenum">
              <a:rPr 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70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35FC9-B4CF-4DC7-8DBC-C4F94224DF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59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18813-0028-4CFF-B29A-D00C5217D29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93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baseline="0" dirty="0" smtClean="0"/>
          </a:p>
          <a:p>
            <a:endParaRPr lang="en-US" sz="18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AA44A-90AF-436B-A0B4-B0E12B2A257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3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2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2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72F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B37AD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172F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2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833C-FD8F-4D8C-BD87-08DAA321005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686B-453E-40C5-B753-555FEEC926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56AA-2D8B-4E37-B278-4BDFA2DBB5E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39A8-4116-4915-9C56-93A1BB003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6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DF70-937D-48D4-BC92-EEE05AA246D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5082-7E61-4D21-9A00-F851D6EFBD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3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45E3-D1DB-4ED3-8F15-4AB5DB9D6C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26E4-7AB5-4E9F-BC24-3270854C3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83C0-20FF-48E8-AF05-A3AE4A417E1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2B19-9CA7-496A-BAC5-CECBCA3227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2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5FD6-AC82-4573-9F0D-8BF4A917451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A824-A024-49A5-9EF9-55678EC65D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3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29F4-4F16-412C-9A5A-2D45EF8B001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257-C338-4196-9547-D8DD689AB4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8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0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982A-917B-48B4-B6DA-0EAD9DE0AF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B54F-BBE8-4CCC-A032-9DD6B665E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6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EE97-117A-44C5-9550-4CE3F9CC60F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8FF2-DC36-41BF-9023-020451C8B2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7AD47-C69D-4187-94EC-89BA49A0298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E8E3-006D-4F07-ADD0-D102DA972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1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5A3B-7754-4ED8-842A-ADD872ED76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477D-62DE-4B8D-BE3C-EE0E1F8860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2715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8/25/2016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B0C4986D-6BE9-4264-908F-02DB36FD8D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8/25/2016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28590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405C27-830A-4111-8D20-8EF79DD078C4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8/25/2016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E872215-821F-4025-BDAC-9F81C824DA6B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1B3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172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28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405" y="2702510"/>
            <a:ext cx="4702828" cy="39476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Andrea </a:t>
            </a:r>
            <a:r>
              <a:rPr lang="en-US" dirty="0" err="1" smtClean="0">
                <a:solidFill>
                  <a:srgbClr val="000000"/>
                </a:solidFill>
              </a:rPr>
              <a:t>Levario</a:t>
            </a:r>
            <a:r>
              <a:rPr lang="en-US" dirty="0" smtClean="0">
                <a:solidFill>
                  <a:srgbClr val="000000"/>
                </a:solidFill>
              </a:rPr>
              <a:t>, JD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former American Celiac Disease Alliance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Janelle </a:t>
            </a:r>
            <a:r>
              <a:rPr lang="en-US" dirty="0">
                <a:solidFill>
                  <a:srgbClr val="000000"/>
                </a:solidFill>
              </a:rPr>
              <a:t>Smith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CDF Registered Dietitian Nutritionist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August 24, 2016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- 1 pm PST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CDF_AskDietitian_404x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511"/>
            <a:ext cx="3947668" cy="3947668"/>
          </a:xfrm>
          <a:prstGeom prst="rect">
            <a:avLst/>
          </a:prstGeom>
        </p:spPr>
      </p:pic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147966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cs typeface="Abadi MT Condensed Extra Bold"/>
              </a:rPr>
              <a:t>Back To School</a:t>
            </a:r>
          </a:p>
          <a:p>
            <a:pPr algn="ctr"/>
            <a:r>
              <a:rPr lang="en-US" sz="72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  <a:cs typeface="Abadi MT Condensed Extra Bold"/>
              </a:rPr>
              <a:t>&amp; 504 Plans</a:t>
            </a:r>
            <a:endParaRPr lang="en-US" sz="72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j-lt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14324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What to Document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924800" cy="4191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Identify the disability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Explain how it restricts the child's diet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Major life activity affected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Foods to be omitted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Foods to be substituted</a:t>
            </a:r>
          </a:p>
        </p:txBody>
      </p:sp>
    </p:spTree>
    <p:extLst>
      <p:ext uri="{BB962C8B-B14F-4D97-AF65-F5344CB8AC3E}">
        <p14:creationId xmlns:p14="http://schemas.microsoft.com/office/powerpoint/2010/main" val="413357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Medical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Medical Statement </a:t>
            </a:r>
            <a:r>
              <a:rPr lang="en-US" sz="3600" dirty="0" smtClean="0">
                <a:solidFill>
                  <a:schemeClr val="bg1"/>
                </a:solidFill>
              </a:rPr>
              <a:t>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3957"/>
            <a:ext cx="9144000" cy="48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843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 of Section 504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179848"/>
              </p:ext>
            </p:extLst>
          </p:nvPr>
        </p:nvGraphicFramePr>
        <p:xfrm>
          <a:off x="304800" y="1524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2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504 Plan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66800" y="1798637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 smtClean="0"/>
              <a:t>Objectives / goals of the plan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/>
              <a:t>Meals and snacks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/>
              <a:t>Bathroom access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/>
              <a:t>Classroom activities (art projects)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 dirty="0" smtClean="0"/>
              <a:t>Field Trips / extracurricular activities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590800"/>
            <a:ext cx="5410200" cy="0"/>
          </a:xfrm>
          <a:prstGeom prst="line">
            <a:avLst/>
          </a:prstGeom>
          <a:ln w="76200" cmpd="tri">
            <a:solidFill>
              <a:srgbClr val="9B1B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555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504 Plan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(cont.)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828800"/>
            <a:ext cx="8229600" cy="4525963"/>
          </a:xfrm>
        </p:spPr>
        <p:txBody>
          <a:bodyPr/>
          <a:lstStyle/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Arial" charset="0"/>
                <a:cs typeface="Arial" charset="0"/>
              </a:rPr>
              <a:t>Communication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>
                <a:latin typeface="Arial" charset="0"/>
                <a:cs typeface="Arial" charset="0"/>
              </a:rPr>
              <a:t>Emergency evacuations / shelter-in-</a:t>
            </a:r>
            <a:r>
              <a:rPr lang="en-US" dirty="0" smtClean="0">
                <a:latin typeface="Arial" charset="0"/>
                <a:cs typeface="Arial" charset="0"/>
              </a:rPr>
              <a:t>place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Parental notification</a:t>
            </a:r>
          </a:p>
          <a:p>
            <a:pPr lvl="1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Emergency </a:t>
            </a:r>
            <a:r>
              <a:rPr lang="en-US" dirty="0">
                <a:latin typeface="Arial" charset="0"/>
                <a:cs typeface="Arial" charset="0"/>
              </a:rPr>
              <a:t>contacts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1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Attention in </a:t>
            </a:r>
            <a:r>
              <a:rPr lang="en-US" sz="3600" dirty="0">
                <a:solidFill>
                  <a:srgbClr val="FFFFFF"/>
                </a:solidFill>
              </a:rPr>
              <a:t>the </a:t>
            </a:r>
            <a:r>
              <a:rPr lang="en-US" sz="3600" dirty="0" smtClean="0">
                <a:solidFill>
                  <a:srgbClr val="FFFFFF"/>
                </a:solidFill>
              </a:rPr>
              <a:t>School Kitchen</a:t>
            </a: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951037"/>
            <a:ext cx="8534400" cy="4525963"/>
          </a:xfrm>
        </p:spPr>
        <p:txBody>
          <a:bodyPr/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2800" dirty="0" smtClean="0"/>
              <a:t>Food prep areas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US" sz="2800" dirty="0" smtClean="0"/>
              <a:t>Dedicated work </a:t>
            </a:r>
            <a:r>
              <a:rPr lang="en-US" sz="2800" dirty="0"/>
              <a:t>spaces and/or </a:t>
            </a:r>
            <a:r>
              <a:rPr lang="en-US" sz="2800" dirty="0" smtClean="0"/>
              <a:t>equipment</a:t>
            </a:r>
            <a:endParaRPr lang="en-US" sz="2400" dirty="0" smtClean="0"/>
          </a:p>
          <a:p>
            <a:pPr>
              <a:spcBef>
                <a:spcPts val="1600"/>
              </a:spcBef>
            </a:pPr>
            <a:r>
              <a:rPr lang="en-US" sz="2800" dirty="0" smtClean="0"/>
              <a:t>Clean and sanitize </a:t>
            </a:r>
          </a:p>
          <a:p>
            <a:pPr>
              <a:spcBef>
                <a:spcPts val="1600"/>
              </a:spcBef>
            </a:pPr>
            <a:r>
              <a:rPr lang="en-US" sz="2800" dirty="0" smtClean="0"/>
              <a:t>Label reading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3886200"/>
            <a:ext cx="49480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86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USDA  Accommodations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2789238"/>
            <a:ext cx="3886200" cy="2392362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Allergies with the potential of anaphylaxis</a:t>
            </a:r>
          </a:p>
          <a:p>
            <a:endParaRPr lang="en-US" sz="16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Celiac disease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5067300" y="2789238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Allergies with no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anaphylaxis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Food intolerances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90700" y="19145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Required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295900" y="19050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With Approval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514600"/>
            <a:ext cx="7848600" cy="0"/>
          </a:xfrm>
          <a:prstGeom prst="line">
            <a:avLst/>
          </a:prstGeom>
          <a:ln w="76200" cmpd="tri">
            <a:solidFill>
              <a:srgbClr val="9B1B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4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</a:rPr>
              <a:t>Chesterfield County, VA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Middle School Gluten-Free Menu</a:t>
            </a:r>
            <a:br>
              <a:rPr lang="en-US" sz="3200" b="1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528"/>
          <a:stretch/>
        </p:blipFill>
        <p:spPr>
          <a:xfrm>
            <a:off x="76200" y="1823448"/>
            <a:ext cx="9004300" cy="389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18" t="1566"/>
          <a:stretch/>
        </p:blipFill>
        <p:spPr>
          <a:xfrm>
            <a:off x="159412" y="609600"/>
            <a:ext cx="8832188" cy="57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51"/>
            <a:ext cx="8229600" cy="1125670"/>
          </a:xfrm>
        </p:spPr>
        <p:txBody>
          <a:bodyPr/>
          <a:lstStyle/>
          <a:p>
            <a:r>
              <a:rPr lang="en-US" dirty="0" smtClean="0"/>
              <a:t>Today’s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7902"/>
            <a:ext cx="8229600" cy="415826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504 Plans with Andrea </a:t>
            </a:r>
            <a:r>
              <a:rPr lang="en-US" dirty="0" err="1" smtClean="0">
                <a:solidFill>
                  <a:schemeClr val="tx1"/>
                </a:solidFill>
              </a:rPr>
              <a:t>Levario</a:t>
            </a:r>
            <a:r>
              <a:rPr lang="en-US" dirty="0" smtClean="0">
                <a:solidFill>
                  <a:schemeClr val="tx1"/>
                </a:solidFill>
              </a:rPr>
              <a:t>, JD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School food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ervice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asics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Nutrition and recipes for every grade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0438" y="560388"/>
            <a:ext cx="7726362" cy="762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cs typeface="Arial" charset="0"/>
              </a:rPr>
              <a:t>Helpful Notes for Dietitians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cs typeface="Arial" charset="0"/>
              </a:rPr>
              <a:t>Know what the USDA meal pattern requirements are so that you can assist the school in developing the child’s personalized diet plan.</a:t>
            </a:r>
          </a:p>
          <a:p>
            <a:endParaRPr lang="en-US" sz="2800" smtClean="0">
              <a:cs typeface="Arial" charset="0"/>
            </a:endParaRPr>
          </a:p>
          <a:p>
            <a:r>
              <a:rPr lang="en-US" sz="2800" smtClean="0">
                <a:cs typeface="Arial" charset="0"/>
              </a:rPr>
              <a:t>Be knowledgeable of the policies and procedures in place for the State and local district as they pertain to children with identified special dietary needs</a:t>
            </a:r>
          </a:p>
        </p:txBody>
      </p:sp>
    </p:spTree>
    <p:extLst>
      <p:ext uri="{BB962C8B-B14F-4D97-AF65-F5344CB8AC3E}">
        <p14:creationId xmlns:p14="http://schemas.microsoft.com/office/powerpoint/2010/main" val="35694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Resources 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dirty="0" smtClean="0"/>
              <a:t>CDF Website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1600" b="1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dirty="0" err="1" smtClean="0"/>
              <a:t>Foodallergy.org</a:t>
            </a:r>
            <a:r>
              <a:rPr lang="en-US" sz="2400" b="1" dirty="0" smtClean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1600" b="1" dirty="0" smtClean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dirty="0" smtClean="0"/>
              <a:t>Centers for Disease Control and Prevention (CDC) </a:t>
            </a:r>
          </a:p>
          <a:p>
            <a:pPr indent="0">
              <a:spcBef>
                <a:spcPct val="0"/>
              </a:spcBef>
              <a:buNone/>
            </a:pPr>
            <a:r>
              <a:rPr lang="en-US" sz="2400" i="1" dirty="0" smtClean="0"/>
              <a:t>“Voluntary </a:t>
            </a:r>
            <a:r>
              <a:rPr lang="en-US" sz="2400" i="1" dirty="0"/>
              <a:t>Guidelines for Managing </a:t>
            </a:r>
            <a:r>
              <a:rPr lang="en-US" sz="2400" i="1" dirty="0" smtClean="0"/>
              <a:t>Food </a:t>
            </a:r>
            <a:r>
              <a:rPr lang="en-US" sz="2400" i="1" dirty="0"/>
              <a:t>Allergies In Schools and </a:t>
            </a:r>
            <a:r>
              <a:rPr lang="en-US" sz="2400" i="1" dirty="0" smtClean="0"/>
              <a:t>Early </a:t>
            </a:r>
            <a:r>
              <a:rPr lang="en-US" sz="2400" i="1" dirty="0"/>
              <a:t>Care and Education </a:t>
            </a:r>
            <a:r>
              <a:rPr lang="en-US" sz="2400" i="1" dirty="0" smtClean="0"/>
              <a:t>Programs”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1764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USDA Meal Pattern Requirements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58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Lunch MUST contain:		Breakfast MUST contain: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fruit					fruit or vegetable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vegetable					grain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grain					milk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protein (meat or meat substitute)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dairy</a:t>
            </a:r>
          </a:p>
          <a:p>
            <a:pPr marL="5715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Meet limits for saturated fat, sodium, and trans fats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Grains MUST: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Contain at least 50% whole grain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Meet a minimum serving size per grade level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Dairy - includes lactose-free and milk substitutes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10" y="6126163"/>
            <a:ext cx="729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www.fns.usda.gov</a:t>
            </a:r>
            <a:r>
              <a:rPr lang="en-US" dirty="0" smtClean="0"/>
              <a:t>/</a:t>
            </a:r>
            <a:r>
              <a:rPr lang="en-US" dirty="0" err="1" smtClean="0"/>
              <a:t>usda</a:t>
            </a:r>
            <a:r>
              <a:rPr lang="en-US" dirty="0" smtClean="0"/>
              <a:t>-foods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31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59"/>
          </a:xfrm>
        </p:spPr>
        <p:txBody>
          <a:bodyPr/>
          <a:lstStyle/>
          <a:p>
            <a:r>
              <a:rPr lang="en-US" dirty="0"/>
              <a:t>Preschool &amp; Kindergarten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High level of parent involvement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May need to provide all meals/snacks if caregivers are not reliable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Ask </a:t>
            </a:r>
            <a:r>
              <a:rPr lang="en-US" dirty="0">
                <a:solidFill>
                  <a:srgbClr val="000000"/>
                </a:solidFill>
              </a:rPr>
              <a:t>for high amount of monitoring at meal times to ensure gluten-containing items are not put in </a:t>
            </a:r>
            <a:r>
              <a:rPr lang="en-US" dirty="0" smtClean="0">
                <a:solidFill>
                  <a:srgbClr val="000000"/>
                </a:solidFill>
              </a:rPr>
              <a:t>mouth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pecial placemat to signify to child to only eat what’s in “their area” or “their lunchbox”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ash hands before meals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Ask </a:t>
            </a:r>
            <a:r>
              <a:rPr lang="en-US" dirty="0">
                <a:solidFill>
                  <a:srgbClr val="000000"/>
                </a:solidFill>
              </a:rPr>
              <a:t>for high amount of monitoring during crafts/activities involving gluten: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dry pasta crafts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play dough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face paint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sand trays</a:t>
            </a: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587" y="4714841"/>
            <a:ext cx="3185178" cy="2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59" y="2007848"/>
            <a:ext cx="2935976" cy="440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450"/>
            <a:ext cx="8229600" cy="1600200"/>
          </a:xfrm>
        </p:spPr>
        <p:txBody>
          <a:bodyPr/>
          <a:lstStyle/>
          <a:p>
            <a:r>
              <a:rPr lang="en-US" dirty="0"/>
              <a:t>Preschool &amp; </a:t>
            </a:r>
            <a:r>
              <a:rPr lang="en-US" dirty="0" smtClean="0"/>
              <a:t>Kindergarten</a:t>
            </a:r>
            <a:br>
              <a:rPr lang="en-US" dirty="0" smtClean="0"/>
            </a:br>
            <a:r>
              <a:rPr lang="en-US" sz="4000" dirty="0" smtClean="0"/>
              <a:t>Nutritional Needs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1788972"/>
            <a:ext cx="6110304" cy="486120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Except for gluten, trust your child’s ability to feed </a:t>
            </a:r>
            <a:r>
              <a:rPr lang="en-US" dirty="0" smtClean="0">
                <a:solidFill>
                  <a:schemeClr val="tx1"/>
                </a:solidFill>
              </a:rPr>
              <a:t>themself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Children are intuitive eaters. Every meal may not be balanced, but they will regulate their intake over longer periods of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Food aversion is common when diagnosed at a young age. Focus on the foods he/she likes and don’t </a:t>
            </a:r>
            <a:r>
              <a:rPr lang="en-US" dirty="0" smtClean="0">
                <a:solidFill>
                  <a:schemeClr val="tx1"/>
                </a:solidFill>
              </a:rPr>
              <a:t>fight with the “</a:t>
            </a:r>
            <a:r>
              <a:rPr lang="en-US" dirty="0">
                <a:solidFill>
                  <a:schemeClr val="tx1"/>
                </a:solidFill>
              </a:rPr>
              <a:t>picky” </a:t>
            </a:r>
            <a:r>
              <a:rPr lang="en-US" dirty="0" smtClean="0">
                <a:solidFill>
                  <a:schemeClr val="tx1"/>
                </a:solidFill>
              </a:rPr>
              <a:t>eater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meal times fun and enjoyable with games and positive talk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Work with an occupational or behavioral therapist if </a:t>
            </a:r>
            <a:r>
              <a:rPr lang="en-US" dirty="0" smtClean="0">
                <a:solidFill>
                  <a:schemeClr val="tx1"/>
                </a:solidFill>
              </a:rPr>
              <a:t>needed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Catch-up Growth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weight-gain supplements like </a:t>
            </a:r>
            <a:r>
              <a:rPr lang="en-US" dirty="0" err="1" smtClean="0">
                <a:solidFill>
                  <a:schemeClr val="tx1"/>
                </a:solidFill>
              </a:rPr>
              <a:t>Pediasure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whole milk (lactose free if necessary), added fats like coconut oil, nut butters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liquid vitamins, especially iron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5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5" y="201083"/>
            <a:ext cx="8600459" cy="1497865"/>
          </a:xfrm>
        </p:spPr>
        <p:txBody>
          <a:bodyPr/>
          <a:lstStyle/>
          <a:p>
            <a:r>
              <a:rPr lang="en-US" sz="4400" dirty="0" smtClean="0"/>
              <a:t>Elementary School</a:t>
            </a:r>
            <a:br>
              <a:rPr lang="en-US" sz="4400" dirty="0" smtClean="0"/>
            </a:br>
            <a:r>
              <a:rPr lang="en-US" sz="3200" dirty="0" smtClean="0"/>
              <a:t>1. Talk with Administration</a:t>
            </a:r>
            <a:endParaRPr lang="en-US" sz="3200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14" y="1700203"/>
            <a:ext cx="8571850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File a 504 plan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Model plan at </a:t>
            </a:r>
            <a:r>
              <a:rPr lang="en-US" sz="2400" dirty="0" err="1">
                <a:latin typeface="+mj-lt"/>
              </a:rPr>
              <a:t>C</a:t>
            </a:r>
            <a:r>
              <a:rPr lang="en-US" sz="2400" dirty="0" err="1" smtClean="0">
                <a:latin typeface="+mj-lt"/>
              </a:rPr>
              <a:t>eliac.org</a:t>
            </a:r>
            <a:r>
              <a:rPr lang="en-US" sz="2400" dirty="0" smtClean="0">
                <a:latin typeface="+mj-lt"/>
              </a:rPr>
              <a:t>/Ask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School Nurse may create an “individualized nursing plan” for bathroom passes, time laying down, etc.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mergency kit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“</a:t>
            </a:r>
            <a:r>
              <a:rPr lang="en-US" sz="2400" dirty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ack-up lunch” (non-perishable)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Back-up underwear/pants for GI accidents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Absence excusal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latin typeface="+mj-lt"/>
              </a:rPr>
              <a:t>Learning needs assessment or independent study as necessary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66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042"/>
            <a:ext cx="8229600" cy="43549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Explain your child’s symptoms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Ask for advance notice of class parties, field trips, prizes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Keep an eye out for bullying or teasing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May need bathroom pass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Give your teacher non-perishable goodies for last-minute occasions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Volunteer for Room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om or PTA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605" y="235405"/>
            <a:ext cx="8600459" cy="1497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Elementary School</a:t>
            </a:r>
            <a:br>
              <a:rPr lang="en-US" sz="4400" dirty="0" smtClean="0"/>
            </a:br>
            <a:r>
              <a:rPr lang="en-US" sz="3200" dirty="0"/>
              <a:t>2</a:t>
            </a:r>
            <a:r>
              <a:rPr lang="en-US" sz="3200" dirty="0" smtClean="0"/>
              <a:t>. Work with Teachers/ Aids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1975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6098"/>
            <a:ext cx="8229600" cy="48240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Please no classroom activities with loose flour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Wash hands before lunch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“snack swapping” with friends (until they are excellent at label reading)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Start teaching label-reading to your child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GF label and “contains wheat” are easiest to spot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Practice reading words from food labels!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food service must provide EQUAL accommodations to students with disabilities (ensured via 504 plan)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Include prevention of cross-contamination in 504 plan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GF bread or other GF starch must be included to meet all food groups in a balanced meal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Identify students in lunch line via special sticker or ID card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1591"/>
            <a:ext cx="8229600" cy="1239562"/>
          </a:xfrm>
        </p:spPr>
        <p:txBody>
          <a:bodyPr/>
          <a:lstStyle/>
          <a:p>
            <a:r>
              <a:rPr lang="en-US" sz="4800" dirty="0"/>
              <a:t>Elementary School</a:t>
            </a:r>
            <a:br>
              <a:rPr lang="en-US" sz="4800" dirty="0"/>
            </a:br>
            <a:r>
              <a:rPr lang="en-US" sz="3600" dirty="0" smtClean="0"/>
              <a:t>3. Preventing Cross-Contact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62343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783"/>
            <a:ext cx="8229600" cy="1225417"/>
          </a:xfrm>
        </p:spPr>
        <p:txBody>
          <a:bodyPr/>
          <a:lstStyle/>
          <a:p>
            <a:r>
              <a:rPr lang="en-US" sz="4800" dirty="0"/>
              <a:t>Elementary School</a:t>
            </a:r>
            <a:br>
              <a:rPr lang="en-US" sz="4800" dirty="0"/>
            </a:br>
            <a:r>
              <a:rPr lang="en-US" sz="3600" dirty="0"/>
              <a:t>4</a:t>
            </a:r>
            <a:r>
              <a:rPr lang="en-US" sz="3600" dirty="0" smtClean="0"/>
              <a:t>. Inclusion &amp; Community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02" y="1953946"/>
            <a:ext cx="8719196" cy="436098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School confidentiality and anti-bullying policy applies to health needs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Bring GF treats for the whole class – show peers that it tastes good!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Encourage your child to use celiac for a school project/presentation (more later!)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Empower your child to talk about their needs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Keep snacks/frozen meals at friends’ houses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3657600"/>
          </a:xfrm>
        </p:spPr>
        <p:txBody>
          <a:bodyPr/>
          <a:lstStyle/>
          <a:p>
            <a:r>
              <a:rPr lang="en-US" dirty="0" smtClean="0"/>
              <a:t>504 Plans for Students with Celiac Disease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Andrea Levario, J.D. </a:t>
            </a:r>
          </a:p>
        </p:txBody>
      </p:sp>
      <p:pic>
        <p:nvPicPr>
          <p:cNvPr id="7" name="Picture 3" descr="empty lunch tray.jpg"/>
          <p:cNvPicPr>
            <a:picLocks noChangeAspect="1"/>
          </p:cNvPicPr>
          <p:nvPr/>
        </p:nvPicPr>
        <p:blipFill>
          <a:blip r:embed="rId3"/>
          <a:srcRect l="4878" t="9409" r="4878"/>
          <a:stretch>
            <a:fillRect/>
          </a:stretch>
        </p:blipFill>
        <p:spPr bwMode="auto">
          <a:xfrm>
            <a:off x="457200" y="2492375"/>
            <a:ext cx="3470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chool_lun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92375"/>
            <a:ext cx="3810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99"/>
            <a:ext cx="8229600" cy="1016723"/>
          </a:xfrm>
        </p:spPr>
        <p:txBody>
          <a:bodyPr/>
          <a:lstStyle/>
          <a:p>
            <a:r>
              <a:rPr lang="en-US" sz="4800" dirty="0" smtClean="0"/>
              <a:t>Kid-Friendly GF Lunchbox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6" y="1600200"/>
            <a:ext cx="5474314" cy="48866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Re-create </a:t>
            </a:r>
            <a:r>
              <a:rPr lang="en-US" dirty="0" err="1" smtClean="0">
                <a:solidFill>
                  <a:srgbClr val="000000"/>
                </a:solidFill>
              </a:rPr>
              <a:t>Lunchables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Eat the rainbow in every lunch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Sneak in vegetables and fiber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Udi’s</a:t>
            </a:r>
            <a:r>
              <a:rPr lang="en-US" dirty="0" smtClean="0">
                <a:solidFill>
                  <a:srgbClr val="000000"/>
                </a:solidFill>
              </a:rPr>
              <a:t> pizza crusts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Mission tortilla wraps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Glutino</a:t>
            </a:r>
            <a:r>
              <a:rPr lang="en-US" dirty="0" smtClean="0">
                <a:solidFill>
                  <a:srgbClr val="000000"/>
                </a:solidFill>
              </a:rPr>
              <a:t> English Muffins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Enjoy Life – allergen free products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Betty Crocker, </a:t>
            </a:r>
            <a:r>
              <a:rPr lang="en-US" dirty="0" err="1" smtClean="0">
                <a:solidFill>
                  <a:srgbClr val="000000"/>
                </a:solidFill>
              </a:rPr>
              <a:t>Bisquick</a:t>
            </a:r>
            <a:r>
              <a:rPr lang="en-US" dirty="0" smtClean="0">
                <a:solidFill>
                  <a:srgbClr val="000000"/>
                </a:solidFill>
              </a:rPr>
              <a:t> &amp; Chex help your kiddo feel normal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514" y="1600200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93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09" y="3272881"/>
            <a:ext cx="2279326" cy="2279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34"/>
            <a:ext cx="8229600" cy="1016723"/>
          </a:xfrm>
        </p:spPr>
        <p:txBody>
          <a:bodyPr/>
          <a:lstStyle/>
          <a:p>
            <a:r>
              <a:rPr lang="en-US" sz="4800" dirty="0" smtClean="0"/>
              <a:t>Kid-Friendly GF Lunchbox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26" y="1325622"/>
            <a:ext cx="5474314" cy="48005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Recipes on </a:t>
            </a:r>
            <a:r>
              <a:rPr lang="en-US" dirty="0" err="1" smtClean="0">
                <a:solidFill>
                  <a:srgbClr val="000000"/>
                </a:solidFill>
              </a:rPr>
              <a:t>Celiac.org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Loaded pizza sauce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Black bean brownies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Zucchini muffins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Tortilla wraps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Overnight oats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Pretzel-crusted chicken strips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Breakfast quiche cups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09" y="1600200"/>
            <a:ext cx="2807391" cy="186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6" y="5233787"/>
            <a:ext cx="2238226" cy="148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660" y="5233787"/>
            <a:ext cx="2323367" cy="1548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495" y="5182337"/>
            <a:ext cx="2025305" cy="15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1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42"/>
            <a:ext cx="8229600" cy="1064458"/>
          </a:xfrm>
        </p:spPr>
        <p:txBody>
          <a:bodyPr/>
          <a:lstStyle/>
          <a:p>
            <a:r>
              <a:rPr lang="en-US" sz="4400" dirty="0" smtClean="0"/>
              <a:t>Middle &amp; </a:t>
            </a:r>
            <a:r>
              <a:rPr lang="en-US" sz="4400" dirty="0"/>
              <a:t>High School</a:t>
            </a:r>
            <a:br>
              <a:rPr lang="en-US" sz="4400" dirty="0"/>
            </a:br>
            <a:r>
              <a:rPr lang="en-US" sz="3600" dirty="0"/>
              <a:t>1. Talk with </a:t>
            </a:r>
            <a:r>
              <a:rPr lang="en-US" sz="3600" dirty="0" smtClean="0"/>
              <a:t>the School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29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School Psychologist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Nurse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Home Room Teacher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Extracurricular leaders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File a 504 plan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Access to GF food in classroom and cafeteria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Excused absence from activities that use gluten-containing foods or materials, i.e. </a:t>
            </a:r>
            <a:r>
              <a:rPr lang="en-US" sz="1800" dirty="0">
                <a:solidFill>
                  <a:srgbClr val="000000"/>
                </a:solidFill>
              </a:rPr>
              <a:t>H</a:t>
            </a:r>
            <a:r>
              <a:rPr lang="en-US" sz="1800" dirty="0" smtClean="0">
                <a:solidFill>
                  <a:srgbClr val="000000"/>
                </a:solidFill>
              </a:rPr>
              <a:t>ome </a:t>
            </a:r>
            <a:r>
              <a:rPr lang="en-US" sz="1800" dirty="0" err="1" smtClean="0">
                <a:solidFill>
                  <a:srgbClr val="000000"/>
                </a:solidFill>
              </a:rPr>
              <a:t>Ec</a:t>
            </a:r>
            <a:r>
              <a:rPr lang="en-US" sz="1800" dirty="0" smtClean="0">
                <a:solidFill>
                  <a:srgbClr val="000000"/>
                </a:solidFill>
              </a:rPr>
              <a:t>, food science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Prevent cross-contamination in school food service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Use of microwave to heat personal meals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Bathroom privileges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1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11"/>
            <a:ext cx="8229600" cy="1559037"/>
          </a:xfrm>
        </p:spPr>
        <p:txBody>
          <a:bodyPr/>
          <a:lstStyle/>
          <a:p>
            <a:r>
              <a:rPr lang="en-US" sz="4800" dirty="0"/>
              <a:t>Middle &amp; High School</a:t>
            </a:r>
            <a:br>
              <a:rPr lang="en-US" sz="4800" dirty="0"/>
            </a:br>
            <a:r>
              <a:rPr lang="en-US" sz="3600" dirty="0"/>
              <a:t>2</a:t>
            </a:r>
            <a:r>
              <a:rPr lang="en-US" sz="3600" dirty="0" smtClean="0"/>
              <a:t>. Lunch &amp; Social Events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526"/>
            <a:ext cx="8229600" cy="443043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Time to be proficient at reading labels and take more responsibility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Avoid salad bars with croutons and other </a:t>
            </a:r>
            <a:r>
              <a:rPr lang="en-US" dirty="0" err="1" smtClean="0">
                <a:solidFill>
                  <a:srgbClr val="000000"/>
                </a:solidFill>
              </a:rPr>
              <a:t>crunchies</a:t>
            </a:r>
            <a:r>
              <a:rPr lang="en-US" dirty="0" smtClean="0">
                <a:solidFill>
                  <a:srgbClr val="000000"/>
                </a:solidFill>
              </a:rPr>
              <a:t>, unlabeled salad dressing, flavored nuts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Ask questions of school food service – avoid anything without an ingredients list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Chips and other snack foods should be labeled GF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Bring your own dish to team dinners, birthday parties, friends houses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Keep back-up snacks (non-perishable) in backpack, locker, car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23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093"/>
            <a:ext cx="8229600" cy="1493588"/>
          </a:xfrm>
        </p:spPr>
        <p:txBody>
          <a:bodyPr/>
          <a:lstStyle/>
          <a:p>
            <a:r>
              <a:rPr lang="en-US" sz="4800" dirty="0" smtClean="0"/>
              <a:t>Brown Bag Lunches + Backpack-proof Snacks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81"/>
            <a:ext cx="8229600" cy="440948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Nature Valley bars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NoGii</a:t>
            </a:r>
            <a:r>
              <a:rPr lang="en-US" dirty="0" smtClean="0">
                <a:solidFill>
                  <a:srgbClr val="000000"/>
                </a:solidFill>
              </a:rPr>
              <a:t> bars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Frito-Lay GF labeled chips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Rudi’s tortilla wraps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Schar</a:t>
            </a:r>
            <a:r>
              <a:rPr lang="en-US" dirty="0" smtClean="0">
                <a:solidFill>
                  <a:srgbClr val="000000"/>
                </a:solidFill>
              </a:rPr>
              <a:t> baguettes, multigrain bread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Follow us on </a:t>
            </a:r>
            <a:r>
              <a:rPr lang="en-US" dirty="0" err="1" smtClean="0">
                <a:solidFill>
                  <a:srgbClr val="000000"/>
                </a:solidFill>
              </a:rPr>
              <a:t>Instagram</a:t>
            </a:r>
            <a:r>
              <a:rPr lang="en-US" dirty="0" smtClean="0">
                <a:solidFill>
                  <a:srgbClr val="000000"/>
                </a:solidFill>
              </a:rPr>
              <a:t> and Facebook for many more easy recipes and ideas!</a:t>
            </a:r>
          </a:p>
          <a:p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77" y="2004946"/>
            <a:ext cx="2533623" cy="1900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44851"/>
            <a:ext cx="965242" cy="96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306" y="5344851"/>
            <a:ext cx="1286990" cy="965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3844" y="5575683"/>
            <a:ext cx="462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@</a:t>
            </a:r>
            <a:r>
              <a:rPr lang="en-US" sz="2400" dirty="0" err="1" smtClean="0">
                <a:latin typeface="+mj-lt"/>
              </a:rPr>
              <a:t>CeliacDiseaseFoundation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570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000"/>
            <a:ext cx="8229600" cy="985088"/>
          </a:xfrm>
        </p:spPr>
        <p:txBody>
          <a:bodyPr/>
          <a:lstStyle/>
          <a:p>
            <a:r>
              <a:rPr lang="en-US" dirty="0" smtClean="0"/>
              <a:t>College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4000" dirty="0"/>
              <a:t>1. </a:t>
            </a:r>
            <a:r>
              <a:rPr lang="en-US" sz="4000" dirty="0" smtClean="0"/>
              <a:t>Choosing a School</a:t>
            </a:r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Wish list: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Dining halls with dedicated GF products and prep 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Allergen labels on all dishes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Local restaurants that have GF menus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On-campus dining with GF options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To Dorm or Not to Dorm?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the dining hall accommodating?</a:t>
            </a:r>
          </a:p>
          <a:p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an you waive the dining hall fee?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Is there room for a fridge and microwave in your dorm?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Any dorms with kitchenettes?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4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14323"/>
            <a:ext cx="8229600" cy="885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/>
              <a:t>College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4000" dirty="0" smtClean="0"/>
              <a:t>2. Navigating Dining Halls</a:t>
            </a: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662" y="1787591"/>
            <a:ext cx="8229600" cy="459633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Avoid salad bars with croutons and other </a:t>
            </a:r>
            <a:r>
              <a:rPr lang="en-US" dirty="0" err="1">
                <a:solidFill>
                  <a:srgbClr val="000000"/>
                </a:solidFill>
              </a:rPr>
              <a:t>crunchies</a:t>
            </a:r>
            <a:r>
              <a:rPr lang="en-US" dirty="0">
                <a:solidFill>
                  <a:srgbClr val="000000"/>
                </a:solidFill>
              </a:rPr>
              <a:t>, unlabeled salad dressing, flavored </a:t>
            </a:r>
            <a:r>
              <a:rPr lang="en-US" dirty="0" smtClean="0">
                <a:solidFill>
                  <a:srgbClr val="000000"/>
                </a:solidFill>
              </a:rPr>
              <a:t>nuts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Scrambled eggs: check ingredients and cooking surface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Toaster bags, your new best friend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Individual condiment packets or squeeze bottles only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Avoid shared cereal containers/bulk bins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Emergency rations often at convenience stores: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cheese sticks, hardboiled eggs, yogurt, fruit, carrots &amp; celery with ranch, peanut butter, nuts, plain potato chips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15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College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4000" dirty="0" smtClean="0"/>
              <a:t>3. Social Life &amp; The Freshman 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236"/>
            <a:ext cx="8229600" cy="481394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Eat before going out with friends if you’re not sure that there will be GF options</a:t>
            </a:r>
          </a:p>
          <a:p>
            <a:r>
              <a:rPr lang="en-US" dirty="0">
                <a:solidFill>
                  <a:srgbClr val="000000"/>
                </a:solidFill>
              </a:rPr>
              <a:t>Bring a snack bar in your purse/pocket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Have the alcohol discussion before it’s a problem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 malted beverages or beer. All hard liquors ok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o cider from a beer tap/keg – choose bottles and cans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</a:t>
            </a:r>
            <a:r>
              <a:rPr lang="en-US" sz="1800" dirty="0" smtClean="0">
                <a:solidFill>
                  <a:srgbClr val="000000"/>
                </a:solidFill>
              </a:rPr>
              <a:t>rinking games are chance for cross-contamination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Late-night eating should not be in addition to a full day of meals/snacks – spread out your meals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Limit liquid calories: smoothies, sodas, flavored coffee drinks, alcohol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Stay active – IM sports, classes</a:t>
            </a: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56"/>
            <a:ext cx="8229600" cy="9255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Easy Dorm Food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7" y="1392490"/>
            <a:ext cx="8594267" cy="53373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GF microwavable soup</a:t>
            </a:r>
          </a:p>
          <a:p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ard-boiled eggs + cheese sticks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Yogurt parfait – Chex GF granola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Amy’s frozen meals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Progresso soups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Explore Asian noodle soups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447"/>
          <a:stretch/>
        </p:blipFill>
        <p:spPr>
          <a:xfrm>
            <a:off x="5930525" y="3277403"/>
            <a:ext cx="2913549" cy="3140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7" y="4765816"/>
            <a:ext cx="3683000" cy="154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088" y="1137417"/>
            <a:ext cx="2139986" cy="2139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238" y="3912647"/>
            <a:ext cx="1863287" cy="27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7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55"/>
            <a:ext cx="8229600" cy="1068206"/>
          </a:xfrm>
        </p:spPr>
        <p:txBody>
          <a:bodyPr/>
          <a:lstStyle/>
          <a:p>
            <a:r>
              <a:rPr lang="en-US" dirty="0" smtClean="0"/>
              <a:t>CDF Resources</a:t>
            </a:r>
            <a:endParaRPr lang="en-US" dirty="0"/>
          </a:p>
        </p:txBody>
      </p:sp>
      <p:pic>
        <p:nvPicPr>
          <p:cNvPr id="4" name="Picture 3" descr="produce bor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Overview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22437"/>
            <a:ext cx="7772400" cy="3611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504 Plan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Process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Partnership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Protection for Individual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23" y="687100"/>
            <a:ext cx="8777522" cy="617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200" dirty="0" err="1">
                <a:solidFill>
                  <a:srgbClr val="000000"/>
                </a:solidFill>
              </a:rPr>
              <a:t>Celiac.org</a:t>
            </a:r>
            <a:r>
              <a:rPr lang="en-US" sz="3200" b="1" dirty="0">
                <a:solidFill>
                  <a:srgbClr val="000000"/>
                </a:solidFill>
              </a:rPr>
              <a:t>/Webinars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rgbClr val="000000"/>
                </a:solidFill>
              </a:rPr>
              <a:t>Celiac.org</a:t>
            </a:r>
            <a:r>
              <a:rPr lang="en-US" sz="3200" b="1" dirty="0">
                <a:solidFill>
                  <a:srgbClr val="000000"/>
                </a:solidFill>
              </a:rPr>
              <a:t>/Ask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CDF_AskDietitian_990x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178"/>
            <a:ext cx="9144000" cy="3048000"/>
          </a:xfrm>
          <a:prstGeom prst="rect">
            <a:avLst/>
          </a:prstGeom>
        </p:spPr>
      </p:pic>
      <p:pic>
        <p:nvPicPr>
          <p:cNvPr id="5" name="Picture 4" descr="produce 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50178"/>
            <a:ext cx="9144001" cy="24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Federal Disability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200400"/>
            <a:ext cx="3733800" cy="2209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- Applies to public schools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- Applies to most private schools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724400" y="3200400"/>
            <a:ext cx="3962400" cy="215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 typeface="Arial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- Applies to public schools</a:t>
            </a:r>
          </a:p>
          <a:p>
            <a:pPr defTabSz="914400">
              <a:spcBef>
                <a:spcPts val="0"/>
              </a:spcBef>
              <a:buFontTx/>
              <a:buChar char="-"/>
            </a:pP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0" indent="0" defTabSz="914400">
              <a:spcBef>
                <a:spcPts val="0"/>
              </a:spcBef>
              <a:buFont typeface="Arial" charset="0"/>
              <a:buNone/>
            </a:pPr>
            <a:r>
              <a:rPr lang="en-US" sz="2400" dirty="0" smtClean="0">
                <a:solidFill>
                  <a:prstClr val="black"/>
                </a:solidFill>
                <a:latin typeface="Arial"/>
              </a:rPr>
              <a:t>- Applies to limited private schools</a:t>
            </a:r>
          </a:p>
          <a:p>
            <a:pPr marL="0" indent="0" defTabSz="914400">
              <a:spcBef>
                <a:spcPts val="0"/>
              </a:spcBef>
              <a:buFont typeface="Arial" charset="0"/>
              <a:buNone/>
            </a:pP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0" indent="0" defTabSz="914400">
              <a:spcBef>
                <a:spcPts val="0"/>
              </a:spcBef>
              <a:buFont typeface="Arial" charset="0"/>
              <a:buNone/>
            </a:pP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2064603"/>
            <a:ext cx="7924800" cy="830997"/>
            <a:chOff x="685800" y="1905000"/>
            <a:chExt cx="79248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1905000"/>
              <a:ext cx="388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Americans with Disabilities Act (ADA)</a:t>
              </a:r>
              <a:endParaRPr lang="en-US" sz="24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1905000"/>
              <a:ext cx="388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Section 504 Rehabilitation Act </a:t>
              </a:r>
              <a:r>
                <a:rPr lang="en-US" sz="2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1973</a:t>
              </a:r>
              <a:endParaRPr lang="en-US" sz="24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85800" y="2971800"/>
            <a:ext cx="7848600" cy="0"/>
          </a:xfrm>
          <a:prstGeom prst="line">
            <a:avLst/>
          </a:prstGeom>
          <a:ln w="76200" cmpd="tri">
            <a:solidFill>
              <a:srgbClr val="9B1B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6705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 of the Rehabilitation Act of 1973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Federal civil rights law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/>
              <a:t>All qualified persons with disabilities </a:t>
            </a:r>
            <a:r>
              <a:rPr lang="en-US" sz="2800" dirty="0" smtClean="0"/>
              <a:t>within </a:t>
            </a:r>
            <a:r>
              <a:rPr lang="en-US" sz="2800" dirty="0"/>
              <a:t>the jurisdiction of a school district are entitled to a </a:t>
            </a:r>
            <a:r>
              <a:rPr lang="en-US" sz="2800" i="1" dirty="0"/>
              <a:t>free appropriate </a:t>
            </a:r>
            <a:r>
              <a:rPr lang="en-US" sz="2800" i="1" dirty="0" smtClean="0"/>
              <a:t>public education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What is Section 504?</a:t>
            </a:r>
          </a:p>
        </p:txBody>
      </p:sp>
      <p:pic>
        <p:nvPicPr>
          <p:cNvPr id="7" name="Picture 6" descr="MPj03416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657600"/>
            <a:ext cx="1600200" cy="224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678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</a:rPr>
              <a:t>Celiac Disease = Disability?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848600" cy="3886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dirty="0" smtClean="0"/>
              <a:t>Must meet this standard –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i="1" dirty="0" smtClean="0"/>
              <a:t>The individual student has a physical or mental impairment</a:t>
            </a:r>
            <a:r>
              <a:rPr lang="en-US" sz="2800" i="1" dirty="0"/>
              <a:t> </a:t>
            </a:r>
            <a:r>
              <a:rPr lang="en-US" sz="2800" i="1" dirty="0" smtClean="0"/>
              <a:t>which substantially limits one or more major life activities.</a:t>
            </a:r>
            <a:endParaRPr lang="en-US" sz="2800" i="1" dirty="0"/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358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“Major Life Activities”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22437"/>
            <a:ext cx="7924800" cy="4525963"/>
          </a:xfrm>
        </p:spPr>
        <p:txBody>
          <a:bodyPr/>
          <a:lstStyle/>
          <a:p>
            <a:pPr marL="635000" indent="-406400"/>
            <a:r>
              <a:rPr lang="en-US" sz="2800" dirty="0" smtClean="0">
                <a:cs typeface="Arial" charset="0"/>
              </a:rPr>
              <a:t>Walking</a:t>
            </a:r>
          </a:p>
          <a:p>
            <a:pPr marL="635000" indent="-406400"/>
            <a:r>
              <a:rPr lang="en-US" sz="2800" dirty="0" smtClean="0">
                <a:cs typeface="Arial" charset="0"/>
              </a:rPr>
              <a:t>Seeing</a:t>
            </a:r>
          </a:p>
          <a:p>
            <a:pPr marL="635000" indent="-406400"/>
            <a:r>
              <a:rPr lang="en-US" sz="2800" dirty="0" smtClean="0">
                <a:cs typeface="Arial" charset="0"/>
              </a:rPr>
              <a:t>Hearing</a:t>
            </a:r>
          </a:p>
          <a:p>
            <a:pPr marL="635000" indent="-406400"/>
            <a:r>
              <a:rPr lang="en-US" sz="2800" dirty="0" smtClean="0">
                <a:cs typeface="Arial" charset="0"/>
              </a:rPr>
              <a:t>Speaking</a:t>
            </a:r>
          </a:p>
          <a:p>
            <a:pPr marL="635000" indent="-406400"/>
            <a:r>
              <a:rPr lang="en-US" sz="2800" dirty="0" smtClean="0">
                <a:cs typeface="Arial" charset="0"/>
              </a:rPr>
              <a:t>Breathing</a:t>
            </a:r>
          </a:p>
          <a:p>
            <a:pPr marL="228600" indent="0"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0" y="1646237"/>
            <a:ext cx="4495800" cy="4525963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Learning</a:t>
            </a:r>
          </a:p>
          <a:p>
            <a:r>
              <a:rPr lang="en-US" sz="2800" dirty="0" smtClean="0">
                <a:cs typeface="Arial" charset="0"/>
              </a:rPr>
              <a:t>Working</a:t>
            </a:r>
          </a:p>
          <a:p>
            <a:r>
              <a:rPr lang="en-US" sz="2800" dirty="0" smtClean="0">
                <a:cs typeface="Arial" charset="0"/>
              </a:rPr>
              <a:t>Eating </a:t>
            </a:r>
          </a:p>
          <a:p>
            <a:r>
              <a:rPr lang="en-US" sz="2800" dirty="0" smtClean="0">
                <a:cs typeface="Arial" charset="0"/>
              </a:rPr>
              <a:t>Caring for one’s self</a:t>
            </a:r>
          </a:p>
          <a:p>
            <a:r>
              <a:rPr lang="en-US" sz="2800" dirty="0" smtClean="0">
                <a:cs typeface="Arial" charset="0"/>
              </a:rPr>
              <a:t>Performing manual tasks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57" t="2190"/>
          <a:stretch/>
        </p:blipFill>
        <p:spPr>
          <a:xfrm>
            <a:off x="3200400" y="4718098"/>
            <a:ext cx="2154024" cy="14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8229600" cy="3992563"/>
          </a:xfrm>
        </p:spPr>
        <p:txBody>
          <a:bodyPr/>
          <a:lstStyle/>
          <a:p>
            <a:r>
              <a:rPr lang="en-US" sz="2800" dirty="0">
                <a:latin typeface="Verdana" charset="0"/>
                <a:cs typeface="Arial" charset="0"/>
              </a:rPr>
              <a:t>Request for </a:t>
            </a:r>
            <a:r>
              <a:rPr lang="en-US" sz="2800" dirty="0" smtClean="0">
                <a:latin typeface="Verdana" charset="0"/>
                <a:cs typeface="Arial" charset="0"/>
              </a:rPr>
              <a:t>services</a:t>
            </a:r>
          </a:p>
          <a:p>
            <a:pPr marL="0" indent="0">
              <a:buNone/>
            </a:pPr>
            <a:endParaRPr lang="en-US" sz="1600" dirty="0">
              <a:latin typeface="Verdana" charset="0"/>
              <a:cs typeface="Arial" charset="0"/>
            </a:endParaRPr>
          </a:p>
          <a:p>
            <a:r>
              <a:rPr lang="en-US" sz="2800" dirty="0" smtClean="0">
                <a:latin typeface="Verdana" charset="0"/>
                <a:cs typeface="Arial" charset="0"/>
              </a:rPr>
              <a:t>Student </a:t>
            </a:r>
            <a:r>
              <a:rPr lang="en-US" sz="2800" dirty="0">
                <a:latin typeface="Verdana" charset="0"/>
                <a:cs typeface="Arial" charset="0"/>
              </a:rPr>
              <a:t>e</a:t>
            </a:r>
            <a:r>
              <a:rPr lang="en-US" sz="2800" dirty="0" smtClean="0">
                <a:latin typeface="Verdana" charset="0"/>
                <a:cs typeface="Arial" charset="0"/>
              </a:rPr>
              <a:t>valuation</a:t>
            </a:r>
          </a:p>
          <a:p>
            <a:pPr marL="0" indent="0">
              <a:buNone/>
            </a:pPr>
            <a:endParaRPr lang="en-US" sz="1600" dirty="0" smtClean="0">
              <a:latin typeface="Verdana" charset="0"/>
              <a:cs typeface="Arial" charset="0"/>
            </a:endParaRPr>
          </a:p>
          <a:p>
            <a:r>
              <a:rPr lang="en-US" sz="2800" dirty="0" smtClean="0">
                <a:latin typeface="Verdana" charset="0"/>
                <a:cs typeface="Arial" charset="0"/>
              </a:rPr>
              <a:t>Determination </a:t>
            </a:r>
            <a:r>
              <a:rPr lang="en-US" sz="2800" dirty="0">
                <a:latin typeface="Verdana" charset="0"/>
                <a:cs typeface="Arial" charset="0"/>
              </a:rPr>
              <a:t>of e</a:t>
            </a:r>
            <a:r>
              <a:rPr lang="en-US" sz="2800" dirty="0" smtClean="0">
                <a:latin typeface="Verdana" charset="0"/>
                <a:cs typeface="Arial" charset="0"/>
              </a:rPr>
              <a:t>ligibility</a:t>
            </a:r>
          </a:p>
          <a:p>
            <a:pPr marL="0" indent="0">
              <a:buNone/>
            </a:pPr>
            <a:endParaRPr lang="en-US" sz="1600" dirty="0">
              <a:latin typeface="Verdana" charset="0"/>
              <a:cs typeface="Arial" charset="0"/>
            </a:endParaRPr>
          </a:p>
          <a:p>
            <a:r>
              <a:rPr lang="en-US" sz="2800" dirty="0" smtClean="0">
                <a:latin typeface="Verdana" charset="0"/>
                <a:cs typeface="Arial" charset="0"/>
              </a:rPr>
              <a:t>Plan drafted, approved, implemented</a:t>
            </a:r>
            <a:endParaRPr lang="en-US" sz="2800" dirty="0"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61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12716</TotalTime>
  <Words>1360</Words>
  <Application>Microsoft Office PowerPoint</Application>
  <PresentationFormat>On-screen Show (4:3)</PresentationFormat>
  <Paragraphs>313</Paragraphs>
  <Slides>40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Abadi MT Condensed Extra Bold</vt:lpstr>
      <vt:lpstr>Arial</vt:lpstr>
      <vt:lpstr>Calibri</vt:lpstr>
      <vt:lpstr>Century Gothic</vt:lpstr>
      <vt:lpstr>Courier New</vt:lpstr>
      <vt:lpstr>Palatino Linotype</vt:lpstr>
      <vt:lpstr>Verdana</vt:lpstr>
      <vt:lpstr>Executive</vt:lpstr>
      <vt:lpstr>ASL1</vt:lpstr>
      <vt:lpstr>PowerPoint Presentation</vt:lpstr>
      <vt:lpstr>Today’s Webinar</vt:lpstr>
      <vt:lpstr>504 Plans for Students with Celiac Disease      Andrea Levario, J.D. </vt:lpstr>
      <vt:lpstr>Overview</vt:lpstr>
      <vt:lpstr>Federal Disability Laws</vt:lpstr>
      <vt:lpstr>What is Section 504?</vt:lpstr>
      <vt:lpstr>Celiac Disease = Disability?  </vt:lpstr>
      <vt:lpstr>“Major Life Activities”</vt:lpstr>
      <vt:lpstr>The Process</vt:lpstr>
      <vt:lpstr>What to Document</vt:lpstr>
      <vt:lpstr>Medical Statement</vt:lpstr>
      <vt:lpstr>Medical Statement (cont.)</vt:lpstr>
      <vt:lpstr>Scope of Section 504</vt:lpstr>
      <vt:lpstr>The 504 Plan</vt:lpstr>
      <vt:lpstr>504 Plan (cont.)</vt:lpstr>
      <vt:lpstr>Attention in the School Kitchen </vt:lpstr>
      <vt:lpstr>USDA  Accommodations </vt:lpstr>
      <vt:lpstr>Chesterfield County, VA  Middle School Gluten-Free Menu </vt:lpstr>
      <vt:lpstr>PowerPoint Presentation</vt:lpstr>
      <vt:lpstr>Helpful Notes for Dietitians </vt:lpstr>
      <vt:lpstr>Resources </vt:lpstr>
      <vt:lpstr>Thank you</vt:lpstr>
      <vt:lpstr>USDA Meal Pattern Requirements</vt:lpstr>
      <vt:lpstr>Preschool &amp; Kindergarten</vt:lpstr>
      <vt:lpstr>Preschool &amp; Kindergarten Nutritional Needs</vt:lpstr>
      <vt:lpstr>Elementary School 1. Talk with Administration</vt:lpstr>
      <vt:lpstr>PowerPoint Presentation</vt:lpstr>
      <vt:lpstr>Elementary School 3. Preventing Cross-Contact</vt:lpstr>
      <vt:lpstr>Elementary School 4. Inclusion &amp; Community</vt:lpstr>
      <vt:lpstr>Kid-Friendly GF Lunchbox</vt:lpstr>
      <vt:lpstr>Kid-Friendly GF Lunchbox</vt:lpstr>
      <vt:lpstr>Middle &amp; High School 1. Talk with the School</vt:lpstr>
      <vt:lpstr>Middle &amp; High School 2. Lunch &amp; Social Events</vt:lpstr>
      <vt:lpstr>Brown Bag Lunches + Backpack-proof Snacks</vt:lpstr>
      <vt:lpstr>College 1. Choosing a School</vt:lpstr>
      <vt:lpstr>PowerPoint Presentation</vt:lpstr>
      <vt:lpstr>College 3. Social Life &amp; The Freshman 15</vt:lpstr>
      <vt:lpstr>Easy Dorm Food</vt:lpstr>
      <vt:lpstr>CDF 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Healthy New Year &amp; Exploring Crossover Conditions:</dc:title>
  <dc:creator>Janelle Smith</dc:creator>
  <cp:lastModifiedBy>CDF</cp:lastModifiedBy>
  <cp:revision>103</cp:revision>
  <dcterms:created xsi:type="dcterms:W3CDTF">2015-01-21T17:17:50Z</dcterms:created>
  <dcterms:modified xsi:type="dcterms:W3CDTF">2016-08-25T18:24:02Z</dcterms:modified>
</cp:coreProperties>
</file>