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Geologica Roman Ultra-Bold" charset="1" panose="00000000000000000000"/>
      <p:regular r:id="rId15"/>
    </p:embeddedFont>
    <p:embeddedFont>
      <p:font typeface="Aleo" charset="1" panose="020F0502020204030203"/>
      <p:regular r:id="rId16"/>
    </p:embeddedFont>
    <p:embeddedFont>
      <p:font typeface="Geologica Roman" charset="1" panose="00000000000000000000"/>
      <p:regular r:id="rId17"/>
    </p:embeddedFont>
    <p:embeddedFont>
      <p:font typeface="Hussar Ekologiczy" charset="1" panose="02000503000000000000"/>
      <p:regular r:id="rId18"/>
    </p:embeddedFont>
    <p:embeddedFont>
      <p:font typeface="Geologica Roman Bold" charset="1" panose="00000000000000000000"/>
      <p:regular r:id="rId19"/>
    </p:embeddedFont>
    <p:embeddedFont>
      <p:font typeface="Geologica Roman Heavy" charset="1" panose="00000000000000000000"/>
      <p:regular r:id="rId20"/>
    </p:embeddedFont>
    <p:embeddedFont>
      <p:font typeface="Figtree" charset="1" panose="00000000000000000000"/>
      <p:regular r:id="rId21"/>
    </p:embeddedFont>
    <p:embeddedFont>
      <p:font typeface="Aleo Bold" charset="1" panose="020F08020202040302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26.pn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0" t="0" r="-10000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1420" y="6143049"/>
            <a:ext cx="7941160" cy="190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b="true" sz="5500">
                <a:solidFill>
                  <a:srgbClr val="201547"/>
                </a:solidFill>
                <a:latin typeface="Geologica Roman Ultra-Bold"/>
                <a:ea typeface="Geologica Roman Ultra-Bold"/>
                <a:cs typeface="Geologica Roman Ultra-Bold"/>
                <a:sym typeface="Geologica Roman Ultra-Bold"/>
              </a:rPr>
              <a:t>MY CELIAC DISEASE STORY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4845" y="8129373"/>
            <a:ext cx="747430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AA5D5"/>
                </a:solidFill>
                <a:latin typeface="Aleo"/>
                <a:ea typeface="Aleo"/>
                <a:cs typeface="Aleo"/>
                <a:sym typeface="Aleo"/>
              </a:rPr>
              <a:t>By [Your Name]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2724" y="8980908"/>
            <a:ext cx="761855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01547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[Grade]  - [Teacher]’s Class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46422" y="4907280"/>
            <a:ext cx="4040535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83883"/>
                </a:solidFill>
                <a:latin typeface="Aleo"/>
                <a:ea typeface="Aleo"/>
                <a:cs typeface="Aleo"/>
                <a:sym typeface="Aleo"/>
              </a:rPr>
              <a:t>[Insert a picture of YOU here!]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25890" y="1565562"/>
            <a:ext cx="4230863" cy="490566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5472073" y="1973387"/>
            <a:ext cx="1837231" cy="4090018"/>
            <a:chOff x="0" y="0"/>
            <a:chExt cx="760529" cy="16930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0529" cy="1693079"/>
            </a:xfrm>
            <a:custGeom>
              <a:avLst/>
              <a:gdLst/>
              <a:ahLst/>
              <a:cxnLst/>
              <a:rect r="r" b="b" t="t" l="l"/>
              <a:pathLst>
                <a:path h="1693079" w="760529">
                  <a:moveTo>
                    <a:pt x="0" y="0"/>
                  </a:moveTo>
                  <a:lnTo>
                    <a:pt x="760529" y="0"/>
                  </a:lnTo>
                  <a:lnTo>
                    <a:pt x="760529" y="1693079"/>
                  </a:lnTo>
                  <a:lnTo>
                    <a:pt x="0" y="1693079"/>
                  </a:lnTo>
                  <a:close/>
                </a:path>
              </a:pathLst>
            </a:custGeom>
            <a:solidFill>
              <a:srgbClr val="20154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760529" cy="1712129"/>
            </a:xfrm>
            <a:prstGeom prst="rect">
              <a:avLst/>
            </a:prstGeom>
          </p:spPr>
          <p:txBody>
            <a:bodyPr anchor="ctr" rtlCol="false" tIns="20327" lIns="20327" bIns="20327" rIns="20327"/>
            <a:lstStyle/>
            <a:p>
              <a:pPr algn="ctr">
                <a:lnSpc>
                  <a:spcPts val="1344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749497" y="608228"/>
            <a:ext cx="4028487" cy="1084046"/>
          </a:xfrm>
          <a:custGeom>
            <a:avLst/>
            <a:gdLst/>
            <a:ahLst/>
            <a:cxnLst/>
            <a:rect r="r" b="b" t="t" l="l"/>
            <a:pathLst>
              <a:path h="1084046" w="4028487">
                <a:moveTo>
                  <a:pt x="0" y="0"/>
                </a:moveTo>
                <a:lnTo>
                  <a:pt x="4028488" y="0"/>
                </a:lnTo>
                <a:lnTo>
                  <a:pt x="4028488" y="1084046"/>
                </a:lnTo>
                <a:lnTo>
                  <a:pt x="0" y="1084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400000">
            <a:off x="4323142" y="3367531"/>
            <a:ext cx="4363607" cy="1301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9"/>
              </a:lnSpc>
            </a:pPr>
            <a:r>
              <a:rPr lang="en-US" sz="9189" spc="3124">
                <a:solidFill>
                  <a:srgbClr val="FFFFFF"/>
                </a:solidFill>
                <a:latin typeface="Hussar Ekologiczy"/>
                <a:ea typeface="Hussar Ekologiczy"/>
                <a:cs typeface="Hussar Ekologiczy"/>
                <a:sym typeface="Hussar Ekologiczy"/>
              </a:rPr>
              <a:t>DAY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05381" y="747013"/>
            <a:ext cx="3542096" cy="3839671"/>
          </a:xfrm>
          <a:custGeom>
            <a:avLst/>
            <a:gdLst/>
            <a:ahLst/>
            <a:cxnLst/>
            <a:rect r="r" b="b" t="t" l="l"/>
            <a:pathLst>
              <a:path h="3839671" w="3542096">
                <a:moveTo>
                  <a:pt x="0" y="0"/>
                </a:moveTo>
                <a:lnTo>
                  <a:pt x="3542096" y="0"/>
                </a:lnTo>
                <a:lnTo>
                  <a:pt x="3542096" y="3839671"/>
                </a:lnTo>
                <a:lnTo>
                  <a:pt x="0" y="383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1366" y="3573066"/>
            <a:ext cx="2944846" cy="5258653"/>
          </a:xfrm>
          <a:custGeom>
            <a:avLst/>
            <a:gdLst/>
            <a:ahLst/>
            <a:cxnLst/>
            <a:rect r="r" b="b" t="t" l="l"/>
            <a:pathLst>
              <a:path h="5258653" w="2944846">
                <a:moveTo>
                  <a:pt x="0" y="0"/>
                </a:moveTo>
                <a:lnTo>
                  <a:pt x="2944846" y="0"/>
                </a:lnTo>
                <a:lnTo>
                  <a:pt x="2944846" y="5258653"/>
                </a:lnTo>
                <a:lnTo>
                  <a:pt x="0" y="52586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74943">
            <a:off x="14270476" y="7282308"/>
            <a:ext cx="1480263" cy="419857"/>
          </a:xfrm>
          <a:custGeom>
            <a:avLst/>
            <a:gdLst/>
            <a:ahLst/>
            <a:cxnLst/>
            <a:rect r="r" b="b" t="t" l="l"/>
            <a:pathLst>
              <a:path h="419857" w="1480263">
                <a:moveTo>
                  <a:pt x="0" y="0"/>
                </a:moveTo>
                <a:lnTo>
                  <a:pt x="1480263" y="0"/>
                </a:lnTo>
                <a:lnTo>
                  <a:pt x="1480263" y="419857"/>
                </a:lnTo>
                <a:lnTo>
                  <a:pt x="0" y="419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70829" y="1899003"/>
            <a:ext cx="8672527" cy="761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  <a:spcBef>
                <a:spcPct val="0"/>
              </a:spcBef>
            </a:pPr>
            <a:r>
              <a:rPr lang="en-US" sz="33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Celiac dis</a:t>
            </a: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ease is a </a:t>
            </a:r>
            <a:r>
              <a:rPr lang="en-US" b="true" sz="3399" strike="noStrike" u="none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genetic autoimmune disease</a:t>
            </a: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, meaning it's passed down through your family.</a:t>
            </a:r>
          </a:p>
          <a:p>
            <a:pPr algn="l">
              <a:lnSpc>
                <a:spcPts val="5099"/>
              </a:lnSpc>
              <a:spcBef>
                <a:spcPct val="0"/>
              </a:spcBef>
            </a:pPr>
          </a:p>
          <a:p>
            <a:pPr algn="l">
              <a:lnSpc>
                <a:spcPts val="509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An estimated </a:t>
            </a:r>
            <a:r>
              <a:rPr lang="en-US" b="true" sz="3399" strike="noStrike" u="none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1 in 100 people</a:t>
            </a: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 worldwide have celiac disease, but only about 30% are properly diagnosed.</a:t>
            </a:r>
          </a:p>
          <a:p>
            <a:pPr algn="l">
              <a:lnSpc>
                <a:spcPts val="5099"/>
              </a:lnSpc>
              <a:spcBef>
                <a:spcPct val="0"/>
              </a:spcBef>
            </a:pPr>
          </a:p>
          <a:p>
            <a:pPr algn="l">
              <a:lnSpc>
                <a:spcPts val="5099"/>
              </a:lnSpc>
              <a:spcBef>
                <a:spcPct val="0"/>
              </a:spcBef>
            </a:pP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When people with celiac disease eat gluten, it leads to </a:t>
            </a:r>
            <a:r>
              <a:rPr lang="en-US" b="true" sz="3399" strike="noStrike" u="none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damage in the small intestine</a:t>
            </a:r>
            <a:r>
              <a:rPr lang="en-US" sz="33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.</a:t>
            </a:r>
          </a:p>
          <a:p>
            <a:pPr algn="l" marL="0" indent="0" lvl="0">
              <a:lnSpc>
                <a:spcPts val="50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1417011" y="6594348"/>
            <a:ext cx="3114355" cy="59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99"/>
              </a:lnSpc>
              <a:spcBef>
                <a:spcPct val="0"/>
              </a:spcBef>
            </a:pPr>
            <a:r>
              <a:rPr lang="en-US" sz="33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Small intestine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70829" y="651763"/>
            <a:ext cx="10997175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Heavy"/>
                <a:ea typeface="Geologica Roman Heavy"/>
                <a:cs typeface="Geologica Roman Heavy"/>
                <a:sym typeface="Geologica Roman Heavy"/>
              </a:rPr>
              <a:t>WHAT IS CELIAC DISEASE?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04072" y="896069"/>
            <a:ext cx="6429375" cy="8229600"/>
          </a:xfrm>
          <a:custGeom>
            <a:avLst/>
            <a:gdLst/>
            <a:ahLst/>
            <a:cxnLst/>
            <a:rect r="r" b="b" t="t" l="l"/>
            <a:pathLst>
              <a:path h="8229600" w="6429375">
                <a:moveTo>
                  <a:pt x="0" y="0"/>
                </a:moveTo>
                <a:lnTo>
                  <a:pt x="6429375" y="0"/>
                </a:lnTo>
                <a:lnTo>
                  <a:pt x="64293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70829" y="2540098"/>
            <a:ext cx="8672527" cy="604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[How old were you when you got diagnosed with celiac disease?]</a:t>
            </a:r>
          </a:p>
          <a:p>
            <a:pPr algn="l">
              <a:lnSpc>
                <a:spcPts val="5399"/>
              </a:lnSpc>
            </a:pPr>
          </a:p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[Did you go to the doctor because your stomach hurt, or some other reason?]</a:t>
            </a:r>
          </a:p>
          <a:p>
            <a:pPr algn="l">
              <a:lnSpc>
                <a:spcPts val="5399"/>
              </a:lnSpc>
              <a:spcBef>
                <a:spcPct val="0"/>
              </a:spcBef>
            </a:pPr>
          </a:p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T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here is no medicine for celiac disease except to eat 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g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l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u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ten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-fre</a:t>
            </a:r>
            <a:r>
              <a:rPr lang="en-US" sz="3599" strike="noStrike" u="none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e. </a:t>
            </a:r>
          </a:p>
          <a:p>
            <a:pPr algn="l" marL="0" indent="0" lvl="0">
              <a:lnSpc>
                <a:spcPts val="539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070829" y="1357458"/>
            <a:ext cx="10997175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Heavy"/>
                <a:ea typeface="Geologica Roman Heavy"/>
                <a:cs typeface="Geologica Roman Heavy"/>
                <a:sym typeface="Geologica Roman Heavy"/>
              </a:rPr>
              <a:t>HOW I WAS DIAGNOSED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42074" y="2855040"/>
            <a:ext cx="12737128" cy="6431835"/>
          </a:xfrm>
          <a:custGeom>
            <a:avLst/>
            <a:gdLst/>
            <a:ahLst/>
            <a:cxnLst/>
            <a:rect r="r" b="b" t="t" l="l"/>
            <a:pathLst>
              <a:path h="6431835" w="12737128">
                <a:moveTo>
                  <a:pt x="0" y="0"/>
                </a:moveTo>
                <a:lnTo>
                  <a:pt x="12737127" y="0"/>
                </a:lnTo>
                <a:lnTo>
                  <a:pt x="12737127" y="6431835"/>
                </a:lnTo>
                <a:lnTo>
                  <a:pt x="0" y="643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206" t="0" r="-7673" b="-4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70829" y="1874622"/>
            <a:ext cx="14943836" cy="116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Researchers and doctors say there are more than </a:t>
            </a:r>
            <a:r>
              <a:rPr lang="en-US" sz="3199" b="true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200 possible symptoms!</a:t>
            </a:r>
          </a:p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sz="31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Here are a few of the most common ones: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70829" y="794083"/>
            <a:ext cx="10997175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SYMPTOMS OF CELIAC DISEASE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287397" y="3556739"/>
            <a:ext cx="4198033" cy="2886689"/>
            <a:chOff x="0" y="0"/>
            <a:chExt cx="6159500" cy="42354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6"/>
              <a:stretch>
                <a:fillRect l="-1604" t="0" r="-1604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070829" y="1865097"/>
            <a:ext cx="14479617" cy="1310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99"/>
              </a:lnSpc>
              <a:spcBef>
                <a:spcPct val="0"/>
              </a:spcBef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There are no medications or other treatments for celiac disease. There is </a:t>
            </a:r>
            <a:r>
              <a:rPr lang="en-US" b="true" sz="3599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no cure for celiac disease</a:t>
            </a: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70829" y="794083"/>
            <a:ext cx="163709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TREATMENT: A LIFELONG STRICT </a:t>
            </a:r>
            <a:r>
              <a:rPr lang="en-US" b="true" sz="4500">
                <a:solidFill>
                  <a:srgbClr val="3AA5D5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GLUTEN-FREE DIET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87397" y="6735973"/>
            <a:ext cx="14479617" cy="266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99"/>
              </a:lnSpc>
              <a:spcBef>
                <a:spcPct val="0"/>
              </a:spcBef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Gluten is a </a:t>
            </a:r>
            <a:r>
              <a:rPr lang="en-US" b="true" sz="3599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protein</a:t>
            </a: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 found in </a:t>
            </a:r>
            <a:r>
              <a:rPr lang="en-US" b="true" sz="3599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wheat, rye</a:t>
            </a: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, and </a:t>
            </a:r>
            <a:r>
              <a:rPr lang="en-US" b="true" sz="3599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barley</a:t>
            </a: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. Gluten is like a glue that holds some foods together -- things like bread, pasta, and cookies, but it can also hide in soups, sauces, marinades, seasonings and more.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428190" y="3489704"/>
            <a:ext cx="4198033" cy="2886689"/>
            <a:chOff x="0" y="0"/>
            <a:chExt cx="6159500" cy="42354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7"/>
              <a:stretch>
                <a:fillRect l="-1604" t="0" r="-1604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568982" y="3489704"/>
            <a:ext cx="4198033" cy="2886689"/>
            <a:chOff x="0" y="0"/>
            <a:chExt cx="6159500" cy="42354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159500" cy="4235450"/>
            </a:xfrm>
            <a:custGeom>
              <a:avLst/>
              <a:gdLst/>
              <a:ahLst/>
              <a:cxnLst/>
              <a:rect r="r" b="b" t="t" l="l"/>
              <a:pathLst>
                <a:path h="4235450" w="615950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8"/>
              <a:stretch>
                <a:fillRect l="-2490" t="0" r="-249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430236" y="6169742"/>
            <a:ext cx="59992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Wheat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93927" y="6169742"/>
            <a:ext cx="34513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Rye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787239" y="6169742"/>
            <a:ext cx="559147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Barley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9685" y="0"/>
            <a:ext cx="17178315" cy="10287000"/>
          </a:xfrm>
          <a:custGeom>
            <a:avLst/>
            <a:gdLst/>
            <a:ahLst/>
            <a:cxnLst/>
            <a:rect r="r" b="b" t="t" l="l"/>
            <a:pathLst>
              <a:path h="10287000" w="17178315">
                <a:moveTo>
                  <a:pt x="0" y="0"/>
                </a:moveTo>
                <a:lnTo>
                  <a:pt x="17178315" y="0"/>
                </a:lnTo>
                <a:lnTo>
                  <a:pt x="171783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0" t="0" r="-645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88406">
            <a:off x="1468355" y="1572932"/>
            <a:ext cx="3614002" cy="3571698"/>
          </a:xfrm>
          <a:custGeom>
            <a:avLst/>
            <a:gdLst/>
            <a:ahLst/>
            <a:cxnLst/>
            <a:rect r="r" b="b" t="t" l="l"/>
            <a:pathLst>
              <a:path h="3571698" w="3614002">
                <a:moveTo>
                  <a:pt x="0" y="0"/>
                </a:moveTo>
                <a:lnTo>
                  <a:pt x="3614002" y="0"/>
                </a:lnTo>
                <a:lnTo>
                  <a:pt x="3614002" y="3571698"/>
                </a:lnTo>
                <a:lnTo>
                  <a:pt x="0" y="3571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216502">
            <a:off x="13186833" y="1938957"/>
            <a:ext cx="4738909" cy="2938123"/>
          </a:xfrm>
          <a:custGeom>
            <a:avLst/>
            <a:gdLst/>
            <a:ahLst/>
            <a:cxnLst/>
            <a:rect r="r" b="b" t="t" l="l"/>
            <a:pathLst>
              <a:path h="2938123" w="4738909">
                <a:moveTo>
                  <a:pt x="0" y="0"/>
                </a:moveTo>
                <a:lnTo>
                  <a:pt x="4738909" y="0"/>
                </a:lnTo>
                <a:lnTo>
                  <a:pt x="4738909" y="2938123"/>
                </a:lnTo>
                <a:lnTo>
                  <a:pt x="0" y="29381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04407" y="3549737"/>
            <a:ext cx="4843315" cy="4114800"/>
          </a:xfrm>
          <a:custGeom>
            <a:avLst/>
            <a:gdLst/>
            <a:ahLst/>
            <a:cxnLst/>
            <a:rect r="r" b="b" t="t" l="l"/>
            <a:pathLst>
              <a:path h="4114800" w="4843315">
                <a:moveTo>
                  <a:pt x="0" y="0"/>
                </a:moveTo>
                <a:lnTo>
                  <a:pt x="4843315" y="0"/>
                </a:lnTo>
                <a:lnTo>
                  <a:pt x="4843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12837">
            <a:off x="1660650" y="3802492"/>
            <a:ext cx="4344087" cy="3716004"/>
          </a:xfrm>
          <a:custGeom>
            <a:avLst/>
            <a:gdLst/>
            <a:ahLst/>
            <a:cxnLst/>
            <a:rect r="r" b="b" t="t" l="l"/>
            <a:pathLst>
              <a:path h="3716004" w="4344087">
                <a:moveTo>
                  <a:pt x="0" y="0"/>
                </a:moveTo>
                <a:lnTo>
                  <a:pt x="4344087" y="0"/>
                </a:lnTo>
                <a:lnTo>
                  <a:pt x="4344087" y="3716004"/>
                </a:lnTo>
                <a:lnTo>
                  <a:pt x="0" y="3716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2847" y="6172200"/>
            <a:ext cx="4188017" cy="3648809"/>
          </a:xfrm>
          <a:custGeom>
            <a:avLst/>
            <a:gdLst/>
            <a:ahLst/>
            <a:cxnLst/>
            <a:rect r="r" b="b" t="t" l="l"/>
            <a:pathLst>
              <a:path h="3648809" w="4188017">
                <a:moveTo>
                  <a:pt x="0" y="0"/>
                </a:moveTo>
                <a:lnTo>
                  <a:pt x="4188017" y="0"/>
                </a:lnTo>
                <a:lnTo>
                  <a:pt x="4188017" y="3648809"/>
                </a:lnTo>
                <a:lnTo>
                  <a:pt x="0" y="364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263026" y="5754455"/>
            <a:ext cx="3653139" cy="3223895"/>
          </a:xfrm>
          <a:custGeom>
            <a:avLst/>
            <a:gdLst/>
            <a:ahLst/>
            <a:cxnLst/>
            <a:rect r="r" b="b" t="t" l="l"/>
            <a:pathLst>
              <a:path h="3223895" w="3653139">
                <a:moveTo>
                  <a:pt x="3653139" y="0"/>
                </a:moveTo>
                <a:lnTo>
                  <a:pt x="0" y="0"/>
                </a:lnTo>
                <a:lnTo>
                  <a:pt x="0" y="3223896"/>
                </a:lnTo>
                <a:lnTo>
                  <a:pt x="3653139" y="3223896"/>
                </a:lnTo>
                <a:lnTo>
                  <a:pt x="3653139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76957" y="750747"/>
            <a:ext cx="14334085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I LOVE </a:t>
            </a:r>
            <a:r>
              <a:rPr lang="en-US" b="true" sz="4800">
                <a:solidFill>
                  <a:srgbClr val="32A4D5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GLUTEN-FREE</a:t>
            </a: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 FOOD!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29122" y="4826030"/>
            <a:ext cx="6939442" cy="83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83883"/>
                </a:solidFill>
                <a:latin typeface="Aleo"/>
                <a:ea typeface="Aleo"/>
                <a:cs typeface="Aleo"/>
                <a:sym typeface="Aleo"/>
              </a:rPr>
              <a:t>[Insert a picture of you enjoying you favorite gluten-free food here!]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71976" y="3240414"/>
            <a:ext cx="4756720" cy="421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EATING </a:t>
            </a:r>
            <a:r>
              <a:rPr lang="en-US" b="true" sz="4800">
                <a:solidFill>
                  <a:srgbClr val="3AA5D5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GLUTEN-FREE </a:t>
            </a: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KEEPS ME STRONG AND HEALTHY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86032" y="5086350"/>
            <a:ext cx="8816429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83883"/>
                </a:solidFill>
                <a:latin typeface="Aleo"/>
                <a:ea typeface="Aleo"/>
                <a:cs typeface="Aleo"/>
                <a:sym typeface="Aleo"/>
              </a:rPr>
              <a:t>[Insert a picture of you doing one of your favorite activities here!]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9421" y="2213609"/>
            <a:ext cx="9149229" cy="672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Until doctors find a cure for celiac disease, I have to eat gluten-free.</a:t>
            </a:r>
          </a:p>
          <a:p>
            <a:pPr algn="l">
              <a:lnSpc>
                <a:spcPts val="5399"/>
              </a:lnSpc>
            </a:pPr>
          </a:p>
          <a:p>
            <a:pPr algn="l">
              <a:lnSpc>
                <a:spcPts val="5399"/>
              </a:lnSpc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Tell a friend or a family member what you learned about celiac disease today!</a:t>
            </a:r>
          </a:p>
          <a:p>
            <a:pPr algn="l">
              <a:lnSpc>
                <a:spcPts val="5399"/>
              </a:lnSpc>
            </a:pPr>
          </a:p>
          <a:p>
            <a:pPr algn="l">
              <a:lnSpc>
                <a:spcPts val="5399"/>
              </a:lnSpc>
            </a:pPr>
            <a:r>
              <a:rPr lang="en-US" sz="3599">
                <a:solidFill>
                  <a:srgbClr val="283883"/>
                </a:solidFill>
                <a:latin typeface="Geologica Roman"/>
                <a:ea typeface="Geologica Roman"/>
                <a:cs typeface="Geologica Roman"/>
                <a:sym typeface="Geologica Roman"/>
              </a:rPr>
              <a:t>The more people know about celiac disease, the easier it is for people like me to stay happy and healthy.</a:t>
            </a:r>
          </a:p>
          <a:p>
            <a:pPr algn="l" marL="0" indent="0" lvl="0">
              <a:lnSpc>
                <a:spcPts val="5399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030186" y="2188541"/>
            <a:ext cx="6603261" cy="5909918"/>
          </a:xfrm>
          <a:custGeom>
            <a:avLst/>
            <a:gdLst/>
            <a:ahLst/>
            <a:cxnLst/>
            <a:rect r="r" b="b" t="t" l="l"/>
            <a:pathLst>
              <a:path h="5909918" w="6603261">
                <a:moveTo>
                  <a:pt x="0" y="0"/>
                </a:moveTo>
                <a:lnTo>
                  <a:pt x="6603261" y="0"/>
                </a:lnTo>
                <a:lnTo>
                  <a:pt x="6603261" y="5909918"/>
                </a:lnTo>
                <a:lnTo>
                  <a:pt x="0" y="5909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49421" y="1030969"/>
            <a:ext cx="12774028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283883"/>
                </a:solidFill>
                <a:latin typeface="Geologica Roman Bold"/>
                <a:ea typeface="Geologica Roman Bold"/>
                <a:cs typeface="Geologica Roman Bold"/>
                <a:sym typeface="Geologica Roman Bold"/>
              </a:rPr>
              <a:t>YOU CAN HELP ME MAKE A DIFFERENCE!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09685" cy="10287000"/>
            <a:chOff x="0" y="0"/>
            <a:chExt cx="29226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26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2263">
                  <a:moveTo>
                    <a:pt x="0" y="0"/>
                  </a:moveTo>
                  <a:lnTo>
                    <a:pt x="292263" y="0"/>
                  </a:lnTo>
                  <a:lnTo>
                    <a:pt x="29226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3AA5D5">
                    <a:alpha val="100000"/>
                  </a:srgbClr>
                </a:gs>
                <a:gs pos="50000">
                  <a:srgbClr val="283883">
                    <a:alpha val="100000"/>
                  </a:srgbClr>
                </a:gs>
                <a:gs pos="100000">
                  <a:srgbClr val="AC4FC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92263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9685" y="0"/>
            <a:ext cx="17178315" cy="10287000"/>
          </a:xfrm>
          <a:custGeom>
            <a:avLst/>
            <a:gdLst/>
            <a:ahLst/>
            <a:cxnLst/>
            <a:rect r="r" b="b" t="t" l="l"/>
            <a:pathLst>
              <a:path h="10287000" w="17178315">
                <a:moveTo>
                  <a:pt x="0" y="0"/>
                </a:moveTo>
                <a:lnTo>
                  <a:pt x="17178315" y="0"/>
                </a:lnTo>
                <a:lnTo>
                  <a:pt x="171783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0" t="0" r="-645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14665" y="9125669"/>
            <a:ext cx="618782" cy="775240"/>
          </a:xfrm>
          <a:custGeom>
            <a:avLst/>
            <a:gdLst/>
            <a:ahLst/>
            <a:cxnLst/>
            <a:rect r="r" b="b" t="t" l="l"/>
            <a:pathLst>
              <a:path h="775240" w="618782">
                <a:moveTo>
                  <a:pt x="0" y="0"/>
                </a:moveTo>
                <a:lnTo>
                  <a:pt x="618782" y="0"/>
                </a:lnTo>
                <a:lnTo>
                  <a:pt x="618782" y="775240"/>
                </a:lnTo>
                <a:lnTo>
                  <a:pt x="0" y="77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94247" y="9399165"/>
            <a:ext cx="3872768" cy="421845"/>
          </a:xfrm>
          <a:custGeom>
            <a:avLst/>
            <a:gdLst/>
            <a:ahLst/>
            <a:cxnLst/>
            <a:rect r="r" b="b" t="t" l="l"/>
            <a:pathLst>
              <a:path h="421845" w="3872768">
                <a:moveTo>
                  <a:pt x="0" y="0"/>
                </a:moveTo>
                <a:lnTo>
                  <a:pt x="3872768" y="0"/>
                </a:lnTo>
                <a:lnTo>
                  <a:pt x="3872768" y="421844"/>
                </a:lnTo>
                <a:lnTo>
                  <a:pt x="0" y="4218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043773" y="4179879"/>
            <a:ext cx="7310140" cy="1727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true">
                <a:solidFill>
                  <a:srgbClr val="283883"/>
                </a:solidFill>
                <a:latin typeface="Aleo Bold"/>
                <a:ea typeface="Aleo Bold"/>
                <a:cs typeface="Aleo Bold"/>
                <a:sym typeface="Aleo Bold"/>
              </a:rPr>
              <a:t>Thank You!!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DAGiGbxIagY</dc:identifier>
  <dcterms:modified xsi:type="dcterms:W3CDTF">2011-08-01T06:04:30Z</dcterms:modified>
  <cp:revision>1</cp:revision>
  <dc:title>2026 Celiac Strong Day Presentation Slide Template</dc:title>
</cp:coreProperties>
</file>