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Aleo" pitchFamily="2" charset="77"/>
      <p:regular r:id="rId11"/>
      <p:bold r:id="rId12"/>
      <p:italic r:id="rId13"/>
      <p:boldItalic r:id="rId14"/>
    </p:embeddedFont>
    <p:embeddedFont>
      <p:font typeface="Aleo Bold" panose="020F0802020204030203" pitchFamily="34" charset="77"/>
      <p:regular r:id="rId15"/>
      <p:bold r:id="rId16"/>
    </p:embeddedFont>
    <p:embeddedFont>
      <p:font typeface="Archivo Black" panose="020B0A03020202020B04" pitchFamily="34" charset="77"/>
      <p:regular r:id="rId17"/>
    </p:embeddedFont>
    <p:embeddedFont>
      <p:font typeface="Figtree" pitchFamily="2" charset="0"/>
      <p:regular r:id="rId18"/>
    </p:embeddedFont>
    <p:embeddedFont>
      <p:font typeface="Geologica Roman" pitchFamily="2" charset="0"/>
      <p:regular r:id="rId19"/>
    </p:embeddedFont>
    <p:embeddedFont>
      <p:font typeface="Geologica Roman Bold" pitchFamily="2" charset="0"/>
      <p:regular r:id="rId20"/>
      <p:bold r:id="rId21"/>
    </p:embeddedFont>
    <p:embeddedFont>
      <p:font typeface="Geologica Roman Heavy" pitchFamily="2" charset="0"/>
      <p:regular r:id="rId22"/>
      <p:bold r:id="rId23"/>
    </p:embeddedFont>
    <p:embeddedFont>
      <p:font typeface="Geologica Roman Ultra-Bold" pitchFamily="2" charset="0"/>
      <p:regular r:id="rId24"/>
      <p:bold r:id="rId25"/>
    </p:embeddedFont>
    <p:embeddedFont>
      <p:font typeface="Oswald" pitchFamily="2" charset="77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58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6.svg"/><Relationship Id="rId7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20.svg"/><Relationship Id="rId5" Type="http://schemas.openxmlformats.org/officeDocument/2006/relationships/image" Target="../media/image7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6.svg"/><Relationship Id="rId9" Type="http://schemas.openxmlformats.org/officeDocument/2006/relationships/image" Target="../media/image18.svg"/><Relationship Id="rId1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8000"/>
            </a:blip>
            <a:stretch>
              <a:fillRect r="-10000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910010" y="2543320"/>
            <a:ext cx="1353810" cy="2693525"/>
            <a:chOff x="0" y="0"/>
            <a:chExt cx="356559" cy="7094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6559" cy="709406"/>
            </a:xfrm>
            <a:custGeom>
              <a:avLst/>
              <a:gdLst/>
              <a:ahLst/>
              <a:cxnLst/>
              <a:rect l="l" t="t" r="r" b="b"/>
              <a:pathLst>
                <a:path w="356559" h="709406">
                  <a:moveTo>
                    <a:pt x="0" y="0"/>
                  </a:moveTo>
                  <a:lnTo>
                    <a:pt x="356559" y="0"/>
                  </a:lnTo>
                  <a:lnTo>
                    <a:pt x="356559" y="709406"/>
                  </a:lnTo>
                  <a:lnTo>
                    <a:pt x="0" y="709406"/>
                  </a:lnTo>
                  <a:close/>
                </a:path>
              </a:pathLst>
            </a:custGeom>
            <a:solidFill>
              <a:srgbClr val="2838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356559" cy="6998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17020" y="1028700"/>
            <a:ext cx="5309960" cy="4410742"/>
            <a:chOff x="0" y="0"/>
            <a:chExt cx="7079947" cy="58809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079947" cy="1905180"/>
            </a:xfrm>
            <a:custGeom>
              <a:avLst/>
              <a:gdLst/>
              <a:ahLst/>
              <a:cxnLst/>
              <a:rect l="l" t="t" r="r" b="b"/>
              <a:pathLst>
                <a:path w="7079947" h="1905180">
                  <a:moveTo>
                    <a:pt x="0" y="0"/>
                  </a:moveTo>
                  <a:lnTo>
                    <a:pt x="7079947" y="0"/>
                  </a:lnTo>
                  <a:lnTo>
                    <a:pt x="7079947" y="1905180"/>
                  </a:lnTo>
                  <a:lnTo>
                    <a:pt x="0" y="1905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090530"/>
              <a:ext cx="4985289" cy="3790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762"/>
                </a:lnSpc>
              </a:pPr>
              <a:r>
                <a:rPr lang="en-US" sz="10762" spc="-591">
                  <a:solidFill>
                    <a:srgbClr val="283883"/>
                  </a:solidFill>
                  <a:latin typeface="Oswald"/>
                  <a:ea typeface="Oswald"/>
                  <a:cs typeface="Oswald"/>
                  <a:sym typeface="Oswald"/>
                </a:rPr>
                <a:t>CELIAC STRONG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 rot="-5400000">
              <a:off x="4509632" y="2861089"/>
              <a:ext cx="3504789" cy="1635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823"/>
                </a:lnSpc>
              </a:pPr>
              <a:r>
                <a:rPr lang="en-US" sz="8823" spc="-485">
                  <a:solidFill>
                    <a:srgbClr val="FFFFFF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DAY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9735047"/>
            <a:ext cx="9144000" cy="551953"/>
            <a:chOff x="0" y="0"/>
            <a:chExt cx="2601831" cy="15705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01831" cy="157053"/>
            </a:xfrm>
            <a:custGeom>
              <a:avLst/>
              <a:gdLst/>
              <a:ahLst/>
              <a:cxnLst/>
              <a:rect l="l" t="t" r="r" b="b"/>
              <a:pathLst>
                <a:path w="2601831" h="157053">
                  <a:moveTo>
                    <a:pt x="0" y="0"/>
                  </a:moveTo>
                  <a:lnTo>
                    <a:pt x="2601831" y="0"/>
                  </a:lnTo>
                  <a:lnTo>
                    <a:pt x="2601831" y="157053"/>
                  </a:lnTo>
                  <a:lnTo>
                    <a:pt x="0" y="157053"/>
                  </a:lnTo>
                  <a:close/>
                </a:path>
              </a:pathLst>
            </a:custGeom>
            <a:solidFill>
              <a:srgbClr val="2838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2601831" cy="204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87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4746420" y="9735047"/>
            <a:ext cx="386035" cy="503111"/>
          </a:xfrm>
          <a:custGeom>
            <a:avLst/>
            <a:gdLst/>
            <a:ahLst/>
            <a:cxnLst/>
            <a:rect l="l" t="t" r="r" b="b"/>
            <a:pathLst>
              <a:path w="386035" h="503111">
                <a:moveTo>
                  <a:pt x="0" y="0"/>
                </a:moveTo>
                <a:lnTo>
                  <a:pt x="386034" y="0"/>
                </a:lnTo>
                <a:lnTo>
                  <a:pt x="386034" y="503111"/>
                </a:lnTo>
                <a:lnTo>
                  <a:pt x="0" y="5031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601420" y="5682621"/>
            <a:ext cx="7941160" cy="190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5500" b="1">
                <a:solidFill>
                  <a:srgbClr val="283883"/>
                </a:solidFill>
                <a:latin typeface="Geologica Roman Ultra-Bold"/>
                <a:ea typeface="Geologica Roman Ultra-Bold"/>
                <a:cs typeface="Geologica Roman Ultra-Bold"/>
                <a:sym typeface="Geologica Roman Ultra-Bold"/>
              </a:rPr>
              <a:t>MY CELIAC DISEASE STORY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34845" y="7780994"/>
            <a:ext cx="7474309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3AA5D5"/>
                </a:solidFill>
                <a:latin typeface="Aleo"/>
                <a:ea typeface="Aleo"/>
                <a:cs typeface="Aleo"/>
                <a:sym typeface="Aleo"/>
              </a:rPr>
              <a:t>By [Your Name]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62724" y="8632529"/>
            <a:ext cx="7618551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283883"/>
                </a:solidFill>
                <a:latin typeface="Geologica Roman"/>
                <a:ea typeface="Geologica Roman"/>
                <a:cs typeface="Geologica Roman"/>
                <a:sym typeface="Geologica Roman"/>
              </a:rPr>
              <a:t>[Grade]  - [Teacher]’s Class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46422" y="4907280"/>
            <a:ext cx="4040535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283883"/>
                </a:solidFill>
                <a:latin typeface="Aleo"/>
                <a:ea typeface="Aleo"/>
                <a:cs typeface="Aleo"/>
                <a:sym typeface="Aleo"/>
              </a:rPr>
              <a:t>[Insert a picture of YOU here!]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561031" y="9818483"/>
            <a:ext cx="2185387" cy="3225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44"/>
              </a:lnSpc>
            </a:pPr>
            <a:r>
              <a:rPr lang="en-US" sz="1960" dirty="0">
                <a:solidFill>
                  <a:srgbClr val="FFFFFF"/>
                </a:solidFill>
                <a:latin typeface="Figtree"/>
                <a:ea typeface="Figtree"/>
                <a:cs typeface="Figtree"/>
                <a:sym typeface="Figtree"/>
              </a:rPr>
              <a:t>Made Possible By:</a:t>
            </a:r>
          </a:p>
        </p:txBody>
      </p:sp>
      <p:sp>
        <p:nvSpPr>
          <p:cNvPr id="19" name="Freeform 19"/>
          <p:cNvSpPr/>
          <p:nvPr/>
        </p:nvSpPr>
        <p:spPr>
          <a:xfrm>
            <a:off x="5132454" y="9798921"/>
            <a:ext cx="1300479" cy="424204"/>
          </a:xfrm>
          <a:custGeom>
            <a:avLst/>
            <a:gdLst/>
            <a:ahLst/>
            <a:cxnLst/>
            <a:rect l="l" t="t" r="r" b="b"/>
            <a:pathLst>
              <a:path w="1300479" h="424204">
                <a:moveTo>
                  <a:pt x="0" y="0"/>
                </a:moveTo>
                <a:lnTo>
                  <a:pt x="1300480" y="0"/>
                </a:lnTo>
                <a:lnTo>
                  <a:pt x="1300480" y="424204"/>
                </a:lnTo>
                <a:lnTo>
                  <a:pt x="0" y="4242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09685" cy="10287000"/>
            <a:chOff x="0" y="0"/>
            <a:chExt cx="29226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2263" cy="2709333"/>
            </a:xfrm>
            <a:custGeom>
              <a:avLst/>
              <a:gdLst/>
              <a:ahLst/>
              <a:cxnLst/>
              <a:rect l="l" t="t" r="r" b="b"/>
              <a:pathLst>
                <a:path w="292263" h="2709333">
                  <a:moveTo>
                    <a:pt x="0" y="0"/>
                  </a:moveTo>
                  <a:lnTo>
                    <a:pt x="292263" y="0"/>
                  </a:lnTo>
                  <a:lnTo>
                    <a:pt x="292263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3AA5D5">
                    <a:alpha val="100000"/>
                  </a:srgbClr>
                </a:gs>
                <a:gs pos="50000">
                  <a:srgbClr val="283883">
                    <a:alpha val="100000"/>
                  </a:srgbClr>
                </a:gs>
                <a:gs pos="100000">
                  <a:srgbClr val="AC4FC6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292263" cy="26998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014665" y="9125669"/>
            <a:ext cx="618782" cy="775240"/>
          </a:xfrm>
          <a:custGeom>
            <a:avLst/>
            <a:gdLst/>
            <a:ahLst/>
            <a:cxnLst/>
            <a:rect l="l" t="t" r="r" b="b"/>
            <a:pathLst>
              <a:path w="618782" h="775240">
                <a:moveTo>
                  <a:pt x="0" y="0"/>
                </a:moveTo>
                <a:lnTo>
                  <a:pt x="618782" y="0"/>
                </a:lnTo>
                <a:lnTo>
                  <a:pt x="618782" y="775240"/>
                </a:lnTo>
                <a:lnTo>
                  <a:pt x="0" y="775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894247" y="9399165"/>
            <a:ext cx="3872768" cy="421845"/>
          </a:xfrm>
          <a:custGeom>
            <a:avLst/>
            <a:gdLst/>
            <a:ahLst/>
            <a:cxnLst/>
            <a:rect l="l" t="t" r="r" b="b"/>
            <a:pathLst>
              <a:path w="3872768" h="421845">
                <a:moveTo>
                  <a:pt x="0" y="0"/>
                </a:moveTo>
                <a:lnTo>
                  <a:pt x="3872768" y="0"/>
                </a:lnTo>
                <a:lnTo>
                  <a:pt x="3872768" y="421844"/>
                </a:lnTo>
                <a:lnTo>
                  <a:pt x="0" y="4218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070829" y="1899003"/>
            <a:ext cx="8672527" cy="7614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99"/>
              </a:lnSpc>
              <a:spcBef>
                <a:spcPct val="0"/>
              </a:spcBef>
            </a:pPr>
            <a:r>
              <a:rPr lang="en-US" sz="3399">
                <a:solidFill>
                  <a:srgbClr val="283883"/>
                </a:solidFill>
                <a:latin typeface="Geologica Roman"/>
                <a:ea typeface="Geologica Roman"/>
                <a:cs typeface="Geologica Roman"/>
                <a:sym typeface="Geologica Roman"/>
              </a:rPr>
              <a:t>Celiac dis</a:t>
            </a:r>
            <a:r>
              <a:rPr lang="en-US" sz="3399" u="none" strike="noStrike">
                <a:solidFill>
                  <a:srgbClr val="283883"/>
                </a:solidFill>
                <a:latin typeface="Geologica Roman"/>
                <a:ea typeface="Geologica Roman"/>
                <a:cs typeface="Geologica Roman"/>
                <a:sym typeface="Geologica Roman"/>
              </a:rPr>
              <a:t>ease is a </a:t>
            </a:r>
            <a:r>
              <a:rPr lang="en-US" sz="3399" b="1" u="none" strike="noStrike">
                <a:solidFill>
                  <a:srgbClr val="283883"/>
                </a:solidFill>
                <a:latin typeface="Geologica Roman Bold"/>
                <a:ea typeface="Geologica Roman Bold"/>
                <a:cs typeface="Geologica Roman Bold"/>
                <a:sym typeface="Geologica Roman Bold"/>
              </a:rPr>
              <a:t>genetic autoimmune disease</a:t>
            </a:r>
            <a:r>
              <a:rPr lang="en-US" sz="3399" u="none" strike="noStrike">
                <a:solidFill>
                  <a:srgbClr val="283883"/>
                </a:solidFill>
                <a:latin typeface="Geologica Roman"/>
                <a:ea typeface="Geologica Roman"/>
                <a:cs typeface="Geologica Roman"/>
                <a:sym typeface="Geologica Roman"/>
              </a:rPr>
              <a:t>, meaning it's passed down through your family.</a:t>
            </a:r>
          </a:p>
          <a:p>
            <a:pPr algn="l">
              <a:lnSpc>
                <a:spcPts val="5099"/>
              </a:lnSpc>
              <a:spcBef>
                <a:spcPct val="0"/>
              </a:spcBef>
            </a:pPr>
            <a:endParaRPr lang="en-US" sz="3399" u="none" strike="noStrike">
              <a:solidFill>
                <a:srgbClr val="283883"/>
              </a:solidFill>
              <a:latin typeface="Geologica Roman"/>
              <a:ea typeface="Geologica Roman"/>
              <a:cs typeface="Geologica Roman"/>
              <a:sym typeface="Geologica Roman"/>
            </a:endParaRPr>
          </a:p>
          <a:p>
            <a:pPr algn="l">
              <a:lnSpc>
                <a:spcPts val="5099"/>
              </a:lnSpc>
              <a:spcBef>
                <a:spcPct val="0"/>
              </a:spcBef>
            </a:pPr>
            <a:r>
              <a:rPr lang="en-US" sz="3399" u="none" strike="noStrike">
                <a:solidFill>
                  <a:srgbClr val="283883"/>
                </a:solidFill>
                <a:latin typeface="Geologica Roman"/>
                <a:ea typeface="Geologica Roman"/>
                <a:cs typeface="Geologica Roman"/>
                <a:sym typeface="Geologica Roman"/>
              </a:rPr>
              <a:t>An estimated </a:t>
            </a:r>
            <a:r>
              <a:rPr lang="en-US" sz="3399" b="1" u="none" strike="noStrike">
                <a:solidFill>
                  <a:srgbClr val="283883"/>
                </a:solidFill>
                <a:latin typeface="Geologica Roman Bold"/>
                <a:ea typeface="Geologica Roman Bold"/>
                <a:cs typeface="Geologica Roman Bold"/>
                <a:sym typeface="Geologica Roman Bold"/>
              </a:rPr>
              <a:t>1 in 100 people</a:t>
            </a:r>
            <a:r>
              <a:rPr lang="en-US" sz="3399" u="none" strike="noStrike">
                <a:solidFill>
                  <a:srgbClr val="283883"/>
                </a:solidFill>
                <a:latin typeface="Geologica Roman"/>
                <a:ea typeface="Geologica Roman"/>
                <a:cs typeface="Geologica Roman"/>
                <a:sym typeface="Geologica Roman"/>
              </a:rPr>
              <a:t> worldwide have celiac disease, but only about 30% are properly diagnosed.</a:t>
            </a:r>
          </a:p>
          <a:p>
            <a:pPr algn="l">
              <a:lnSpc>
                <a:spcPts val="5099"/>
              </a:lnSpc>
              <a:spcBef>
                <a:spcPct val="0"/>
              </a:spcBef>
            </a:pPr>
            <a:endParaRPr lang="en-US" sz="3399" u="none" strike="noStrike">
              <a:solidFill>
                <a:srgbClr val="283883"/>
              </a:solidFill>
              <a:latin typeface="Geologica Roman"/>
              <a:ea typeface="Geologica Roman"/>
              <a:cs typeface="Geologica Roman"/>
              <a:sym typeface="Geologica Roman"/>
            </a:endParaRPr>
          </a:p>
          <a:p>
            <a:pPr algn="l">
              <a:lnSpc>
                <a:spcPts val="5099"/>
              </a:lnSpc>
              <a:spcBef>
                <a:spcPct val="0"/>
              </a:spcBef>
            </a:pPr>
            <a:r>
              <a:rPr lang="en-US" sz="3399" u="none" strike="noStrike">
                <a:solidFill>
                  <a:srgbClr val="283883"/>
                </a:solidFill>
                <a:latin typeface="Geologica Roman"/>
                <a:ea typeface="Geologica Roman"/>
                <a:cs typeface="Geologica Roman"/>
                <a:sym typeface="Geologica Roman"/>
              </a:rPr>
              <a:t>When people with celiac disease eat gluten, it leads to </a:t>
            </a:r>
            <a:r>
              <a:rPr lang="en-US" sz="3399" b="1" u="none" strike="noStrike">
                <a:solidFill>
                  <a:srgbClr val="283883"/>
                </a:solidFill>
                <a:latin typeface="Geologica Roman Bold"/>
                <a:ea typeface="Geologica Roman Bold"/>
                <a:cs typeface="Geologica Roman Bold"/>
                <a:sym typeface="Geologica Roman Bold"/>
              </a:rPr>
              <a:t>damage in the small intestine</a:t>
            </a:r>
            <a:r>
              <a:rPr lang="en-US" sz="3399" u="none" strike="noStrike">
                <a:solidFill>
                  <a:srgbClr val="283883"/>
                </a:solidFill>
                <a:latin typeface="Geologica Roman"/>
                <a:ea typeface="Geologica Roman"/>
                <a:cs typeface="Geologica Roman"/>
                <a:sym typeface="Geologica Roman"/>
              </a:rPr>
              <a:t>.</a:t>
            </a:r>
          </a:p>
          <a:p>
            <a:pPr marL="0" lvl="0" indent="0" algn="l">
              <a:lnSpc>
                <a:spcPts val="5099"/>
              </a:lnSpc>
              <a:spcBef>
                <a:spcPct val="0"/>
              </a:spcBef>
            </a:pPr>
            <a:endParaRPr lang="en-US" sz="3399" u="none" strike="noStrike">
              <a:solidFill>
                <a:srgbClr val="283883"/>
              </a:solidFill>
              <a:latin typeface="Geologica Roman"/>
              <a:ea typeface="Geologica Roman"/>
              <a:cs typeface="Geologica Roman"/>
              <a:sym typeface="Geologica Roman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490586" y="1981728"/>
            <a:ext cx="5833469" cy="6323544"/>
          </a:xfrm>
          <a:custGeom>
            <a:avLst/>
            <a:gdLst/>
            <a:ahLst/>
            <a:cxnLst/>
            <a:rect l="l" t="t" r="r" b="b"/>
            <a:pathLst>
              <a:path w="5833469" h="6323544">
                <a:moveTo>
                  <a:pt x="0" y="0"/>
                </a:moveTo>
                <a:lnTo>
                  <a:pt x="5833470" y="0"/>
                </a:lnTo>
                <a:lnTo>
                  <a:pt x="5833470" y="6323544"/>
                </a:lnTo>
                <a:lnTo>
                  <a:pt x="0" y="63235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070829" y="651763"/>
            <a:ext cx="10997175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19"/>
              </a:lnSpc>
              <a:spcBef>
                <a:spcPct val="0"/>
              </a:spcBef>
            </a:pPr>
            <a:r>
              <a:rPr lang="en-US" sz="4800" b="1">
                <a:solidFill>
                  <a:srgbClr val="283883"/>
                </a:solidFill>
                <a:latin typeface="Geologica Roman Heavy"/>
                <a:ea typeface="Geologica Roman Heavy"/>
                <a:cs typeface="Geologica Roman Heavy"/>
                <a:sym typeface="Geologica Roman Heavy"/>
              </a:rPr>
              <a:t>WHAT IS CELIAC DISEASE?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09685" cy="10287000"/>
            <a:chOff x="0" y="0"/>
            <a:chExt cx="29226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2263" cy="2709333"/>
            </a:xfrm>
            <a:custGeom>
              <a:avLst/>
              <a:gdLst/>
              <a:ahLst/>
              <a:cxnLst/>
              <a:rect l="l" t="t" r="r" b="b"/>
              <a:pathLst>
                <a:path w="292263" h="2709333">
                  <a:moveTo>
                    <a:pt x="0" y="0"/>
                  </a:moveTo>
                  <a:lnTo>
                    <a:pt x="292263" y="0"/>
                  </a:lnTo>
                  <a:lnTo>
                    <a:pt x="292263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3AA5D5">
                    <a:alpha val="100000"/>
                  </a:srgbClr>
                </a:gs>
                <a:gs pos="50000">
                  <a:srgbClr val="283883">
                    <a:alpha val="100000"/>
                  </a:srgbClr>
                </a:gs>
                <a:gs pos="100000">
                  <a:srgbClr val="AC4FC6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292263" cy="26998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014665" y="9125669"/>
            <a:ext cx="618782" cy="775240"/>
          </a:xfrm>
          <a:custGeom>
            <a:avLst/>
            <a:gdLst/>
            <a:ahLst/>
            <a:cxnLst/>
            <a:rect l="l" t="t" r="r" b="b"/>
            <a:pathLst>
              <a:path w="618782" h="775240">
                <a:moveTo>
                  <a:pt x="0" y="0"/>
                </a:moveTo>
                <a:lnTo>
                  <a:pt x="618782" y="0"/>
                </a:lnTo>
                <a:lnTo>
                  <a:pt x="618782" y="775240"/>
                </a:lnTo>
                <a:lnTo>
                  <a:pt x="0" y="775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894247" y="9399165"/>
            <a:ext cx="3872768" cy="421845"/>
          </a:xfrm>
          <a:custGeom>
            <a:avLst/>
            <a:gdLst/>
            <a:ahLst/>
            <a:cxnLst/>
            <a:rect l="l" t="t" r="r" b="b"/>
            <a:pathLst>
              <a:path w="3872768" h="421845">
                <a:moveTo>
                  <a:pt x="0" y="0"/>
                </a:moveTo>
                <a:lnTo>
                  <a:pt x="3872768" y="0"/>
                </a:lnTo>
                <a:lnTo>
                  <a:pt x="3872768" y="421844"/>
                </a:lnTo>
                <a:lnTo>
                  <a:pt x="0" y="4218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204072" y="896069"/>
            <a:ext cx="6429375" cy="8229600"/>
          </a:xfrm>
          <a:custGeom>
            <a:avLst/>
            <a:gdLst/>
            <a:ahLst/>
            <a:cxnLst/>
            <a:rect l="l" t="t" r="r" b="b"/>
            <a:pathLst>
              <a:path w="6429375" h="8229600">
                <a:moveTo>
                  <a:pt x="0" y="0"/>
                </a:moveTo>
                <a:lnTo>
                  <a:pt x="6429375" y="0"/>
                </a:lnTo>
                <a:lnTo>
                  <a:pt x="64293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070829" y="2540098"/>
            <a:ext cx="8672527" cy="6044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3599">
                <a:solidFill>
                  <a:srgbClr val="283883"/>
                </a:solidFill>
                <a:latin typeface="Geologica Roman"/>
                <a:ea typeface="Geologica Roman"/>
                <a:cs typeface="Geologica Roman"/>
                <a:sym typeface="Geologica Roman"/>
              </a:rPr>
              <a:t>[How old were you when you got diagnosed with celiac disease?]</a:t>
            </a:r>
          </a:p>
          <a:p>
            <a:pPr algn="l">
              <a:lnSpc>
                <a:spcPts val="5399"/>
              </a:lnSpc>
            </a:pPr>
            <a:endParaRPr lang="en-US" sz="3599">
              <a:solidFill>
                <a:srgbClr val="283883"/>
              </a:solidFill>
              <a:latin typeface="Geologica Roman"/>
              <a:ea typeface="Geologica Roman"/>
              <a:cs typeface="Geologica Roman"/>
              <a:sym typeface="Geologica Roman"/>
            </a:endParaRPr>
          </a:p>
          <a:p>
            <a:pPr algn="l">
              <a:lnSpc>
                <a:spcPts val="5399"/>
              </a:lnSpc>
              <a:spcBef>
                <a:spcPct val="0"/>
              </a:spcBef>
            </a:pPr>
            <a:r>
              <a:rPr lang="en-US" sz="3599">
                <a:solidFill>
                  <a:srgbClr val="283883"/>
                </a:solidFill>
                <a:latin typeface="Geologica Roman"/>
                <a:ea typeface="Geologica Roman"/>
                <a:cs typeface="Geologica Roman"/>
                <a:sym typeface="Geologica Roman"/>
              </a:rPr>
              <a:t>[Did you go to the doctor because your stomach hurt, or some other reason?]</a:t>
            </a:r>
          </a:p>
          <a:p>
            <a:pPr algn="l">
              <a:lnSpc>
                <a:spcPts val="5399"/>
              </a:lnSpc>
              <a:spcBef>
                <a:spcPct val="0"/>
              </a:spcBef>
            </a:pPr>
            <a:endParaRPr lang="en-US" sz="3599">
              <a:solidFill>
                <a:srgbClr val="283883"/>
              </a:solidFill>
              <a:latin typeface="Geologica Roman"/>
              <a:ea typeface="Geologica Roman"/>
              <a:cs typeface="Geologica Roman"/>
              <a:sym typeface="Geologica Roman"/>
            </a:endParaRPr>
          </a:p>
          <a:p>
            <a:pPr algn="l">
              <a:lnSpc>
                <a:spcPts val="5399"/>
              </a:lnSpc>
              <a:spcBef>
                <a:spcPct val="0"/>
              </a:spcBef>
            </a:pPr>
            <a:r>
              <a:rPr lang="en-US" sz="3599" u="none" strike="noStrike">
                <a:solidFill>
                  <a:srgbClr val="283883"/>
                </a:solidFill>
                <a:latin typeface="Geologica Roman"/>
                <a:ea typeface="Geologica Roman"/>
                <a:cs typeface="Geologica Roman"/>
                <a:sym typeface="Geologica Roman"/>
              </a:rPr>
              <a:t>There is no medicine for celiac disease except to eat gluten-free. </a:t>
            </a:r>
          </a:p>
          <a:p>
            <a:pPr marL="0" lvl="0" indent="0" algn="l">
              <a:lnSpc>
                <a:spcPts val="5399"/>
              </a:lnSpc>
              <a:spcBef>
                <a:spcPct val="0"/>
              </a:spcBef>
            </a:pPr>
            <a:endParaRPr lang="en-US" sz="3599" u="none" strike="noStrike">
              <a:solidFill>
                <a:srgbClr val="283883"/>
              </a:solidFill>
              <a:latin typeface="Geologica Roman"/>
              <a:ea typeface="Geologica Roman"/>
              <a:cs typeface="Geologica Roman"/>
              <a:sym typeface="Geologica Roman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070829" y="1357458"/>
            <a:ext cx="10997175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19"/>
              </a:lnSpc>
              <a:spcBef>
                <a:spcPct val="0"/>
              </a:spcBef>
            </a:pPr>
            <a:r>
              <a:rPr lang="en-US" sz="4800" b="1">
                <a:solidFill>
                  <a:srgbClr val="283883"/>
                </a:solidFill>
                <a:latin typeface="Geologica Roman Heavy"/>
                <a:ea typeface="Geologica Roman Heavy"/>
                <a:cs typeface="Geologica Roman Heavy"/>
                <a:sym typeface="Geologica Roman Heavy"/>
              </a:rPr>
              <a:t>HOW I WAS DIAGNOSED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09685" cy="10287000"/>
            <a:chOff x="0" y="0"/>
            <a:chExt cx="29226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2263" cy="2709333"/>
            </a:xfrm>
            <a:custGeom>
              <a:avLst/>
              <a:gdLst/>
              <a:ahLst/>
              <a:cxnLst/>
              <a:rect l="l" t="t" r="r" b="b"/>
              <a:pathLst>
                <a:path w="292263" h="2709333">
                  <a:moveTo>
                    <a:pt x="0" y="0"/>
                  </a:moveTo>
                  <a:lnTo>
                    <a:pt x="292263" y="0"/>
                  </a:lnTo>
                  <a:lnTo>
                    <a:pt x="292263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3AA5D5">
                    <a:alpha val="100000"/>
                  </a:srgbClr>
                </a:gs>
                <a:gs pos="50000">
                  <a:srgbClr val="283883">
                    <a:alpha val="100000"/>
                  </a:srgbClr>
                </a:gs>
                <a:gs pos="100000">
                  <a:srgbClr val="AC4FC6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292263" cy="26998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014665" y="9125669"/>
            <a:ext cx="618782" cy="775240"/>
          </a:xfrm>
          <a:custGeom>
            <a:avLst/>
            <a:gdLst/>
            <a:ahLst/>
            <a:cxnLst/>
            <a:rect l="l" t="t" r="r" b="b"/>
            <a:pathLst>
              <a:path w="618782" h="775240">
                <a:moveTo>
                  <a:pt x="0" y="0"/>
                </a:moveTo>
                <a:lnTo>
                  <a:pt x="618782" y="0"/>
                </a:lnTo>
                <a:lnTo>
                  <a:pt x="618782" y="775240"/>
                </a:lnTo>
                <a:lnTo>
                  <a:pt x="0" y="775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894247" y="9399165"/>
            <a:ext cx="3872768" cy="421845"/>
          </a:xfrm>
          <a:custGeom>
            <a:avLst/>
            <a:gdLst/>
            <a:ahLst/>
            <a:cxnLst/>
            <a:rect l="l" t="t" r="r" b="b"/>
            <a:pathLst>
              <a:path w="3872768" h="421845">
                <a:moveTo>
                  <a:pt x="0" y="0"/>
                </a:moveTo>
                <a:lnTo>
                  <a:pt x="3872768" y="0"/>
                </a:lnTo>
                <a:lnTo>
                  <a:pt x="3872768" y="421844"/>
                </a:lnTo>
                <a:lnTo>
                  <a:pt x="0" y="4218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942074" y="2826465"/>
            <a:ext cx="12737128" cy="6431835"/>
          </a:xfrm>
          <a:custGeom>
            <a:avLst/>
            <a:gdLst/>
            <a:ahLst/>
            <a:cxnLst/>
            <a:rect l="l" t="t" r="r" b="b"/>
            <a:pathLst>
              <a:path w="12737128" h="6431835">
                <a:moveTo>
                  <a:pt x="0" y="0"/>
                </a:moveTo>
                <a:lnTo>
                  <a:pt x="12737127" y="0"/>
                </a:lnTo>
                <a:lnTo>
                  <a:pt x="12737127" y="6431835"/>
                </a:lnTo>
                <a:lnTo>
                  <a:pt x="0" y="64318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206" r="-7673" b="-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070829" y="1865097"/>
            <a:ext cx="14943836" cy="634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99"/>
              </a:lnSpc>
              <a:spcBef>
                <a:spcPct val="0"/>
              </a:spcBef>
            </a:pPr>
            <a:r>
              <a:rPr lang="en-US" sz="3599">
                <a:solidFill>
                  <a:srgbClr val="283883"/>
                </a:solidFill>
                <a:latin typeface="Geologica Roman"/>
                <a:ea typeface="Geologica Roman"/>
                <a:cs typeface="Geologica Roman"/>
                <a:sym typeface="Geologica Roman"/>
              </a:rPr>
              <a:t>Researchers and doctors say there are more than </a:t>
            </a:r>
            <a:r>
              <a:rPr lang="en-US" sz="3599" b="1">
                <a:solidFill>
                  <a:srgbClr val="283883"/>
                </a:solidFill>
                <a:latin typeface="Geologica Roman Bold"/>
                <a:ea typeface="Geologica Roman Bold"/>
                <a:cs typeface="Geologica Roman Bold"/>
                <a:sym typeface="Geologica Roman Bold"/>
              </a:rPr>
              <a:t>200 symptoms.</a:t>
            </a:r>
            <a:r>
              <a:rPr lang="en-US" sz="3599">
                <a:solidFill>
                  <a:srgbClr val="283883"/>
                </a:solidFill>
                <a:latin typeface="Geologica Roman"/>
                <a:ea typeface="Geologica Roman"/>
                <a:cs typeface="Geologica Roman"/>
                <a:sym typeface="Geologica Roman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70829" y="794083"/>
            <a:ext cx="10997175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19"/>
              </a:lnSpc>
              <a:spcBef>
                <a:spcPct val="0"/>
              </a:spcBef>
            </a:pPr>
            <a:r>
              <a:rPr lang="en-US" sz="4800" b="1">
                <a:solidFill>
                  <a:srgbClr val="283883"/>
                </a:solidFill>
                <a:latin typeface="Geologica Roman Bold"/>
                <a:ea typeface="Geologica Roman Bold"/>
                <a:cs typeface="Geologica Roman Bold"/>
                <a:sym typeface="Geologica Roman Bold"/>
              </a:rPr>
              <a:t>SYMPTOMS OF CELIAC DISEASE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09685" cy="10287000"/>
            <a:chOff x="0" y="0"/>
            <a:chExt cx="29226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2263" cy="2709333"/>
            </a:xfrm>
            <a:custGeom>
              <a:avLst/>
              <a:gdLst/>
              <a:ahLst/>
              <a:cxnLst/>
              <a:rect l="l" t="t" r="r" b="b"/>
              <a:pathLst>
                <a:path w="292263" h="2709333">
                  <a:moveTo>
                    <a:pt x="0" y="0"/>
                  </a:moveTo>
                  <a:lnTo>
                    <a:pt x="292263" y="0"/>
                  </a:lnTo>
                  <a:lnTo>
                    <a:pt x="292263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3AA5D5">
                    <a:alpha val="100000"/>
                  </a:srgbClr>
                </a:gs>
                <a:gs pos="50000">
                  <a:srgbClr val="283883">
                    <a:alpha val="100000"/>
                  </a:srgbClr>
                </a:gs>
                <a:gs pos="100000">
                  <a:srgbClr val="AC4FC6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292263" cy="26998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014665" y="9125669"/>
            <a:ext cx="618782" cy="775240"/>
          </a:xfrm>
          <a:custGeom>
            <a:avLst/>
            <a:gdLst/>
            <a:ahLst/>
            <a:cxnLst/>
            <a:rect l="l" t="t" r="r" b="b"/>
            <a:pathLst>
              <a:path w="618782" h="775240">
                <a:moveTo>
                  <a:pt x="0" y="0"/>
                </a:moveTo>
                <a:lnTo>
                  <a:pt x="618782" y="0"/>
                </a:lnTo>
                <a:lnTo>
                  <a:pt x="618782" y="775240"/>
                </a:lnTo>
                <a:lnTo>
                  <a:pt x="0" y="775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894247" y="9399165"/>
            <a:ext cx="3872768" cy="421845"/>
          </a:xfrm>
          <a:custGeom>
            <a:avLst/>
            <a:gdLst/>
            <a:ahLst/>
            <a:cxnLst/>
            <a:rect l="l" t="t" r="r" b="b"/>
            <a:pathLst>
              <a:path w="3872768" h="421845">
                <a:moveTo>
                  <a:pt x="0" y="0"/>
                </a:moveTo>
                <a:lnTo>
                  <a:pt x="3872768" y="0"/>
                </a:lnTo>
                <a:lnTo>
                  <a:pt x="3872768" y="421844"/>
                </a:lnTo>
                <a:lnTo>
                  <a:pt x="0" y="4218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287397" y="3556739"/>
            <a:ext cx="4198033" cy="2886689"/>
            <a:chOff x="0" y="0"/>
            <a:chExt cx="6159500" cy="42354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6"/>
              <a:stretch>
                <a:fillRect l="-1604" r="-16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070829" y="1865097"/>
            <a:ext cx="14479617" cy="1310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99"/>
              </a:lnSpc>
              <a:spcBef>
                <a:spcPct val="0"/>
              </a:spcBef>
            </a:pPr>
            <a:r>
              <a:rPr lang="en-US" sz="3599">
                <a:solidFill>
                  <a:srgbClr val="283883"/>
                </a:solidFill>
                <a:latin typeface="Geologica Roman"/>
                <a:ea typeface="Geologica Roman"/>
                <a:cs typeface="Geologica Roman"/>
                <a:sym typeface="Geologica Roman"/>
              </a:rPr>
              <a:t>There are no medications or other treatments for celiac disease. There is </a:t>
            </a:r>
            <a:r>
              <a:rPr lang="en-US" sz="3599" b="1">
                <a:solidFill>
                  <a:srgbClr val="283883"/>
                </a:solidFill>
                <a:latin typeface="Geologica Roman Bold"/>
                <a:ea typeface="Geologica Roman Bold"/>
                <a:cs typeface="Geologica Roman Bold"/>
                <a:sym typeface="Geologica Roman Bold"/>
              </a:rPr>
              <a:t>no cure for celiac disease</a:t>
            </a:r>
            <a:r>
              <a:rPr lang="en-US" sz="3599">
                <a:solidFill>
                  <a:srgbClr val="283883"/>
                </a:solidFill>
                <a:latin typeface="Geologica Roman"/>
                <a:ea typeface="Geologica Roman"/>
                <a:cs typeface="Geologica Roman"/>
                <a:sym typeface="Geologica Roman"/>
              </a:rPr>
              <a:t>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70829" y="794083"/>
            <a:ext cx="16370900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283883"/>
                </a:solidFill>
                <a:latin typeface="Geologica Roman Bold"/>
                <a:ea typeface="Geologica Roman Bold"/>
                <a:cs typeface="Geologica Roman Bold"/>
                <a:sym typeface="Geologica Roman Bold"/>
              </a:rPr>
              <a:t>TREATMENT: A LIFELONG STRICT </a:t>
            </a:r>
            <a:r>
              <a:rPr lang="en-US" sz="4500" b="1">
                <a:solidFill>
                  <a:srgbClr val="3AA5D5"/>
                </a:solidFill>
                <a:latin typeface="Geologica Roman Bold"/>
                <a:ea typeface="Geologica Roman Bold"/>
                <a:cs typeface="Geologica Roman Bold"/>
                <a:sym typeface="Geologica Roman Bold"/>
              </a:rPr>
              <a:t>GLUTEN-FREE DIET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87397" y="6735973"/>
            <a:ext cx="14479617" cy="2663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99"/>
              </a:lnSpc>
              <a:spcBef>
                <a:spcPct val="0"/>
              </a:spcBef>
            </a:pPr>
            <a:r>
              <a:rPr lang="en-US" sz="3599">
                <a:solidFill>
                  <a:srgbClr val="283883"/>
                </a:solidFill>
                <a:latin typeface="Geologica Roman"/>
                <a:ea typeface="Geologica Roman"/>
                <a:cs typeface="Geologica Roman"/>
                <a:sym typeface="Geologica Roman"/>
              </a:rPr>
              <a:t>Gluten is a </a:t>
            </a:r>
            <a:r>
              <a:rPr lang="en-US" sz="3599" b="1">
                <a:solidFill>
                  <a:srgbClr val="283883"/>
                </a:solidFill>
                <a:latin typeface="Geologica Roman Bold"/>
                <a:ea typeface="Geologica Roman Bold"/>
                <a:cs typeface="Geologica Roman Bold"/>
                <a:sym typeface="Geologica Roman Bold"/>
              </a:rPr>
              <a:t>protein</a:t>
            </a:r>
            <a:r>
              <a:rPr lang="en-US" sz="3599">
                <a:solidFill>
                  <a:srgbClr val="283883"/>
                </a:solidFill>
                <a:latin typeface="Geologica Roman"/>
                <a:ea typeface="Geologica Roman"/>
                <a:cs typeface="Geologica Roman"/>
                <a:sym typeface="Geologica Roman"/>
              </a:rPr>
              <a:t> found in all forms of </a:t>
            </a:r>
            <a:r>
              <a:rPr lang="en-US" sz="3599" b="1">
                <a:solidFill>
                  <a:srgbClr val="283883"/>
                </a:solidFill>
                <a:latin typeface="Geologica Roman Bold"/>
                <a:ea typeface="Geologica Roman Bold"/>
                <a:cs typeface="Geologica Roman Bold"/>
                <a:sym typeface="Geologica Roman Bold"/>
              </a:rPr>
              <a:t>wheat, rye</a:t>
            </a:r>
            <a:r>
              <a:rPr lang="en-US" sz="3599">
                <a:solidFill>
                  <a:srgbClr val="283883"/>
                </a:solidFill>
                <a:latin typeface="Geologica Roman"/>
                <a:ea typeface="Geologica Roman"/>
                <a:cs typeface="Geologica Roman"/>
                <a:sym typeface="Geologica Roman"/>
              </a:rPr>
              <a:t>, and </a:t>
            </a:r>
            <a:r>
              <a:rPr lang="en-US" sz="3599" b="1">
                <a:solidFill>
                  <a:srgbClr val="283883"/>
                </a:solidFill>
                <a:latin typeface="Geologica Roman Bold"/>
                <a:ea typeface="Geologica Roman Bold"/>
                <a:cs typeface="Geologica Roman Bold"/>
                <a:sym typeface="Geologica Roman Bold"/>
              </a:rPr>
              <a:t>barley</a:t>
            </a:r>
            <a:r>
              <a:rPr lang="en-US" sz="3599">
                <a:solidFill>
                  <a:srgbClr val="283883"/>
                </a:solidFill>
                <a:latin typeface="Geologica Roman"/>
                <a:ea typeface="Geologica Roman"/>
                <a:cs typeface="Geologica Roman"/>
                <a:sym typeface="Geologica Roman"/>
              </a:rPr>
              <a:t>. Gluten is like a glue that holds some foods together -- things like bread, pasta, and cookies, but it can also hide in soups, sauces, marinades, and seasonings.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7428190" y="3489704"/>
            <a:ext cx="4198033" cy="2886689"/>
            <a:chOff x="0" y="0"/>
            <a:chExt cx="6159500" cy="42354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7"/>
              <a:stretch>
                <a:fillRect l="-1604" r="-16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568982" y="3489704"/>
            <a:ext cx="4198033" cy="2886689"/>
            <a:chOff x="0" y="0"/>
            <a:chExt cx="6159500" cy="423545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8"/>
              <a:stretch>
                <a:fillRect l="-2490" r="-24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430236" y="6169742"/>
            <a:ext cx="599926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Figtree"/>
                <a:ea typeface="Figtree"/>
                <a:cs typeface="Figtree"/>
                <a:sym typeface="Figtree"/>
              </a:rPr>
              <a:t>Wheat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793927" y="6169742"/>
            <a:ext cx="345132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Figtree"/>
                <a:ea typeface="Figtree"/>
                <a:cs typeface="Figtree"/>
                <a:sym typeface="Figtree"/>
              </a:rPr>
              <a:t>Rye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787239" y="6169742"/>
            <a:ext cx="559147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Figtree"/>
                <a:ea typeface="Figtree"/>
                <a:cs typeface="Figtree"/>
                <a:sym typeface="Figtree"/>
              </a:rPr>
              <a:t>Barley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09685" cy="10287000"/>
            <a:chOff x="0" y="0"/>
            <a:chExt cx="29226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2263" cy="2709333"/>
            </a:xfrm>
            <a:custGeom>
              <a:avLst/>
              <a:gdLst/>
              <a:ahLst/>
              <a:cxnLst/>
              <a:rect l="l" t="t" r="r" b="b"/>
              <a:pathLst>
                <a:path w="292263" h="2709333">
                  <a:moveTo>
                    <a:pt x="0" y="0"/>
                  </a:moveTo>
                  <a:lnTo>
                    <a:pt x="292263" y="0"/>
                  </a:lnTo>
                  <a:lnTo>
                    <a:pt x="292263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3AA5D5">
                    <a:alpha val="100000"/>
                  </a:srgbClr>
                </a:gs>
                <a:gs pos="50000">
                  <a:srgbClr val="283883">
                    <a:alpha val="100000"/>
                  </a:srgbClr>
                </a:gs>
                <a:gs pos="100000">
                  <a:srgbClr val="AC4FC6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292263" cy="26998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09685" y="0"/>
            <a:ext cx="17178315" cy="10287000"/>
          </a:xfrm>
          <a:custGeom>
            <a:avLst/>
            <a:gdLst/>
            <a:ahLst/>
            <a:cxnLst/>
            <a:rect l="l" t="t" r="r" b="b"/>
            <a:pathLst>
              <a:path w="17178315" h="10287000">
                <a:moveTo>
                  <a:pt x="0" y="0"/>
                </a:moveTo>
                <a:lnTo>
                  <a:pt x="17178315" y="0"/>
                </a:lnTo>
                <a:lnTo>
                  <a:pt x="171783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8000"/>
            </a:blip>
            <a:stretch>
              <a:fillRect r="-64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14665" y="9125669"/>
            <a:ext cx="618782" cy="775240"/>
          </a:xfrm>
          <a:custGeom>
            <a:avLst/>
            <a:gdLst/>
            <a:ahLst/>
            <a:cxnLst/>
            <a:rect l="l" t="t" r="r" b="b"/>
            <a:pathLst>
              <a:path w="618782" h="775240">
                <a:moveTo>
                  <a:pt x="0" y="0"/>
                </a:moveTo>
                <a:lnTo>
                  <a:pt x="618782" y="0"/>
                </a:lnTo>
                <a:lnTo>
                  <a:pt x="618782" y="775240"/>
                </a:lnTo>
                <a:lnTo>
                  <a:pt x="0" y="775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894247" y="9399165"/>
            <a:ext cx="3872768" cy="421845"/>
          </a:xfrm>
          <a:custGeom>
            <a:avLst/>
            <a:gdLst/>
            <a:ahLst/>
            <a:cxnLst/>
            <a:rect l="l" t="t" r="r" b="b"/>
            <a:pathLst>
              <a:path w="3872768" h="421845">
                <a:moveTo>
                  <a:pt x="0" y="0"/>
                </a:moveTo>
                <a:lnTo>
                  <a:pt x="3872768" y="0"/>
                </a:lnTo>
                <a:lnTo>
                  <a:pt x="3872768" y="421844"/>
                </a:lnTo>
                <a:lnTo>
                  <a:pt x="0" y="4218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788406">
            <a:off x="1468355" y="1572932"/>
            <a:ext cx="3614002" cy="3571698"/>
          </a:xfrm>
          <a:custGeom>
            <a:avLst/>
            <a:gdLst/>
            <a:ahLst/>
            <a:cxnLst/>
            <a:rect l="l" t="t" r="r" b="b"/>
            <a:pathLst>
              <a:path w="3614002" h="3571698">
                <a:moveTo>
                  <a:pt x="0" y="0"/>
                </a:moveTo>
                <a:lnTo>
                  <a:pt x="3614002" y="0"/>
                </a:lnTo>
                <a:lnTo>
                  <a:pt x="3614002" y="3571698"/>
                </a:lnTo>
                <a:lnTo>
                  <a:pt x="0" y="35716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216502">
            <a:off x="13186833" y="1938957"/>
            <a:ext cx="4738909" cy="2938123"/>
          </a:xfrm>
          <a:custGeom>
            <a:avLst/>
            <a:gdLst/>
            <a:ahLst/>
            <a:cxnLst/>
            <a:rect l="l" t="t" r="r" b="b"/>
            <a:pathLst>
              <a:path w="4738909" h="2938123">
                <a:moveTo>
                  <a:pt x="0" y="0"/>
                </a:moveTo>
                <a:lnTo>
                  <a:pt x="4738909" y="0"/>
                </a:lnTo>
                <a:lnTo>
                  <a:pt x="4738909" y="2938123"/>
                </a:lnTo>
                <a:lnTo>
                  <a:pt x="0" y="29381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304407" y="3549737"/>
            <a:ext cx="4843315" cy="4114800"/>
          </a:xfrm>
          <a:custGeom>
            <a:avLst/>
            <a:gdLst/>
            <a:ahLst/>
            <a:cxnLst/>
            <a:rect l="l" t="t" r="r" b="b"/>
            <a:pathLst>
              <a:path w="4843315" h="4114800">
                <a:moveTo>
                  <a:pt x="0" y="0"/>
                </a:moveTo>
                <a:lnTo>
                  <a:pt x="4843315" y="0"/>
                </a:lnTo>
                <a:lnTo>
                  <a:pt x="48433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912837">
            <a:off x="1660650" y="3802492"/>
            <a:ext cx="4344087" cy="3716004"/>
          </a:xfrm>
          <a:custGeom>
            <a:avLst/>
            <a:gdLst/>
            <a:ahLst/>
            <a:cxnLst/>
            <a:rect l="l" t="t" r="r" b="b"/>
            <a:pathLst>
              <a:path w="4344087" h="3716004">
                <a:moveTo>
                  <a:pt x="0" y="0"/>
                </a:moveTo>
                <a:lnTo>
                  <a:pt x="4344087" y="0"/>
                </a:lnTo>
                <a:lnTo>
                  <a:pt x="4344087" y="3716004"/>
                </a:lnTo>
                <a:lnTo>
                  <a:pt x="0" y="37160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12847" y="6172200"/>
            <a:ext cx="4188017" cy="3648809"/>
          </a:xfrm>
          <a:custGeom>
            <a:avLst/>
            <a:gdLst/>
            <a:ahLst/>
            <a:cxnLst/>
            <a:rect l="l" t="t" r="r" b="b"/>
            <a:pathLst>
              <a:path w="4188017" h="3648809">
                <a:moveTo>
                  <a:pt x="0" y="0"/>
                </a:moveTo>
                <a:lnTo>
                  <a:pt x="4188017" y="0"/>
                </a:lnTo>
                <a:lnTo>
                  <a:pt x="4188017" y="3648809"/>
                </a:lnTo>
                <a:lnTo>
                  <a:pt x="0" y="36488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4263026" y="5754455"/>
            <a:ext cx="3653139" cy="3223895"/>
          </a:xfrm>
          <a:custGeom>
            <a:avLst/>
            <a:gdLst/>
            <a:ahLst/>
            <a:cxnLst/>
            <a:rect l="l" t="t" r="r" b="b"/>
            <a:pathLst>
              <a:path w="3653139" h="3223895">
                <a:moveTo>
                  <a:pt x="3653139" y="0"/>
                </a:moveTo>
                <a:lnTo>
                  <a:pt x="0" y="0"/>
                </a:lnTo>
                <a:lnTo>
                  <a:pt x="0" y="3223896"/>
                </a:lnTo>
                <a:lnTo>
                  <a:pt x="3653139" y="3223896"/>
                </a:lnTo>
                <a:lnTo>
                  <a:pt x="3653139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976957" y="750747"/>
            <a:ext cx="14334085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19"/>
              </a:lnSpc>
              <a:spcBef>
                <a:spcPct val="0"/>
              </a:spcBef>
            </a:pPr>
            <a:r>
              <a:rPr lang="en-US" sz="4800" b="1">
                <a:solidFill>
                  <a:srgbClr val="283883"/>
                </a:solidFill>
                <a:latin typeface="Geologica Roman Bold"/>
                <a:ea typeface="Geologica Roman Bold"/>
                <a:cs typeface="Geologica Roman Bold"/>
                <a:sym typeface="Geologica Roman Bold"/>
              </a:rPr>
              <a:t>I LOVE </a:t>
            </a:r>
            <a:r>
              <a:rPr lang="en-US" sz="4800" b="1">
                <a:solidFill>
                  <a:srgbClr val="32A4D5"/>
                </a:solidFill>
                <a:latin typeface="Geologica Roman Bold"/>
                <a:ea typeface="Geologica Roman Bold"/>
                <a:cs typeface="Geologica Roman Bold"/>
                <a:sym typeface="Geologica Roman Bold"/>
              </a:rPr>
              <a:t>GLUTEN-FREE</a:t>
            </a:r>
            <a:r>
              <a:rPr lang="en-US" sz="4800" b="1">
                <a:solidFill>
                  <a:srgbClr val="283883"/>
                </a:solidFill>
                <a:latin typeface="Geologica Roman Bold"/>
                <a:ea typeface="Geologica Roman Bold"/>
                <a:cs typeface="Geologica Roman Bold"/>
                <a:sym typeface="Geologica Roman Bold"/>
              </a:rPr>
              <a:t> FOOD!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135030" y="4907280"/>
            <a:ext cx="7420719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283883"/>
                </a:solidFill>
                <a:latin typeface="Aleo"/>
                <a:ea typeface="Aleo"/>
                <a:cs typeface="Aleo"/>
                <a:sym typeface="Aleo"/>
              </a:rPr>
              <a:t>[Insert a picture of you enjoying gluten-free food here!]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09685" cy="10287000"/>
            <a:chOff x="0" y="0"/>
            <a:chExt cx="29226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2263" cy="2709333"/>
            </a:xfrm>
            <a:custGeom>
              <a:avLst/>
              <a:gdLst/>
              <a:ahLst/>
              <a:cxnLst/>
              <a:rect l="l" t="t" r="r" b="b"/>
              <a:pathLst>
                <a:path w="292263" h="2709333">
                  <a:moveTo>
                    <a:pt x="0" y="0"/>
                  </a:moveTo>
                  <a:lnTo>
                    <a:pt x="292263" y="0"/>
                  </a:lnTo>
                  <a:lnTo>
                    <a:pt x="292263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3AA5D5">
                    <a:alpha val="100000"/>
                  </a:srgbClr>
                </a:gs>
                <a:gs pos="50000">
                  <a:srgbClr val="283883">
                    <a:alpha val="100000"/>
                  </a:srgbClr>
                </a:gs>
                <a:gs pos="100000">
                  <a:srgbClr val="AC4FC6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292263" cy="26998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014665" y="9125669"/>
            <a:ext cx="618782" cy="775240"/>
          </a:xfrm>
          <a:custGeom>
            <a:avLst/>
            <a:gdLst/>
            <a:ahLst/>
            <a:cxnLst/>
            <a:rect l="l" t="t" r="r" b="b"/>
            <a:pathLst>
              <a:path w="618782" h="775240">
                <a:moveTo>
                  <a:pt x="0" y="0"/>
                </a:moveTo>
                <a:lnTo>
                  <a:pt x="618782" y="0"/>
                </a:lnTo>
                <a:lnTo>
                  <a:pt x="618782" y="775240"/>
                </a:lnTo>
                <a:lnTo>
                  <a:pt x="0" y="775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894247" y="9399165"/>
            <a:ext cx="3872768" cy="421845"/>
          </a:xfrm>
          <a:custGeom>
            <a:avLst/>
            <a:gdLst/>
            <a:ahLst/>
            <a:cxnLst/>
            <a:rect l="l" t="t" r="r" b="b"/>
            <a:pathLst>
              <a:path w="3872768" h="421845">
                <a:moveTo>
                  <a:pt x="0" y="0"/>
                </a:moveTo>
                <a:lnTo>
                  <a:pt x="3872768" y="0"/>
                </a:lnTo>
                <a:lnTo>
                  <a:pt x="3872768" y="421844"/>
                </a:lnTo>
                <a:lnTo>
                  <a:pt x="0" y="4218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471976" y="3240414"/>
            <a:ext cx="4756720" cy="421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19"/>
              </a:lnSpc>
              <a:spcBef>
                <a:spcPct val="0"/>
              </a:spcBef>
            </a:pPr>
            <a:r>
              <a:rPr lang="en-US" sz="4800" b="1">
                <a:solidFill>
                  <a:srgbClr val="283883"/>
                </a:solidFill>
                <a:latin typeface="Geologica Roman Bold"/>
                <a:ea typeface="Geologica Roman Bold"/>
                <a:cs typeface="Geologica Roman Bold"/>
                <a:sym typeface="Geologica Roman Bold"/>
              </a:rPr>
              <a:t>EATING </a:t>
            </a:r>
            <a:r>
              <a:rPr lang="en-US" sz="4800" b="1">
                <a:solidFill>
                  <a:srgbClr val="3AA5D5"/>
                </a:solidFill>
                <a:latin typeface="Geologica Roman Bold"/>
                <a:ea typeface="Geologica Roman Bold"/>
                <a:cs typeface="Geologica Roman Bold"/>
                <a:sym typeface="Geologica Roman Bold"/>
              </a:rPr>
              <a:t>GLUTEN-FREE </a:t>
            </a:r>
            <a:r>
              <a:rPr lang="en-US" sz="4800" b="1">
                <a:solidFill>
                  <a:srgbClr val="283883"/>
                </a:solidFill>
                <a:latin typeface="Geologica Roman Bold"/>
                <a:ea typeface="Geologica Roman Bold"/>
                <a:cs typeface="Geologica Roman Bold"/>
                <a:sym typeface="Geologica Roman Bold"/>
              </a:rPr>
              <a:t>KEEPS ME STRONG AND HEALTHY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86032" y="5086350"/>
            <a:ext cx="8816429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283883"/>
                </a:solidFill>
                <a:latin typeface="Aleo"/>
                <a:ea typeface="Aleo"/>
                <a:cs typeface="Aleo"/>
                <a:sym typeface="Aleo"/>
              </a:rPr>
              <a:t>[Insert a picture of you doing one of your favorite activities here!]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09685" cy="10287000"/>
            <a:chOff x="0" y="0"/>
            <a:chExt cx="29226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2263" cy="2709333"/>
            </a:xfrm>
            <a:custGeom>
              <a:avLst/>
              <a:gdLst/>
              <a:ahLst/>
              <a:cxnLst/>
              <a:rect l="l" t="t" r="r" b="b"/>
              <a:pathLst>
                <a:path w="292263" h="2709333">
                  <a:moveTo>
                    <a:pt x="0" y="0"/>
                  </a:moveTo>
                  <a:lnTo>
                    <a:pt x="292263" y="0"/>
                  </a:lnTo>
                  <a:lnTo>
                    <a:pt x="292263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3AA5D5">
                    <a:alpha val="100000"/>
                  </a:srgbClr>
                </a:gs>
                <a:gs pos="50000">
                  <a:srgbClr val="283883">
                    <a:alpha val="100000"/>
                  </a:srgbClr>
                </a:gs>
                <a:gs pos="100000">
                  <a:srgbClr val="AC4FC6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292263" cy="26998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014665" y="9125669"/>
            <a:ext cx="618782" cy="775240"/>
          </a:xfrm>
          <a:custGeom>
            <a:avLst/>
            <a:gdLst/>
            <a:ahLst/>
            <a:cxnLst/>
            <a:rect l="l" t="t" r="r" b="b"/>
            <a:pathLst>
              <a:path w="618782" h="775240">
                <a:moveTo>
                  <a:pt x="0" y="0"/>
                </a:moveTo>
                <a:lnTo>
                  <a:pt x="618782" y="0"/>
                </a:lnTo>
                <a:lnTo>
                  <a:pt x="618782" y="775240"/>
                </a:lnTo>
                <a:lnTo>
                  <a:pt x="0" y="775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894247" y="9399165"/>
            <a:ext cx="3872768" cy="421845"/>
          </a:xfrm>
          <a:custGeom>
            <a:avLst/>
            <a:gdLst/>
            <a:ahLst/>
            <a:cxnLst/>
            <a:rect l="l" t="t" r="r" b="b"/>
            <a:pathLst>
              <a:path w="3872768" h="421845">
                <a:moveTo>
                  <a:pt x="0" y="0"/>
                </a:moveTo>
                <a:lnTo>
                  <a:pt x="3872768" y="0"/>
                </a:lnTo>
                <a:lnTo>
                  <a:pt x="3872768" y="421844"/>
                </a:lnTo>
                <a:lnTo>
                  <a:pt x="0" y="4218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649421" y="2213609"/>
            <a:ext cx="9149229" cy="6720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3599">
                <a:solidFill>
                  <a:srgbClr val="283883"/>
                </a:solidFill>
                <a:latin typeface="Geologica Roman"/>
                <a:ea typeface="Geologica Roman"/>
                <a:cs typeface="Geologica Roman"/>
                <a:sym typeface="Geologica Roman"/>
              </a:rPr>
              <a:t>Until doctors find a cure for celiac disease, I have to eat gluten-free.</a:t>
            </a:r>
          </a:p>
          <a:p>
            <a:pPr algn="l">
              <a:lnSpc>
                <a:spcPts val="5399"/>
              </a:lnSpc>
            </a:pPr>
            <a:endParaRPr lang="en-US" sz="3599">
              <a:solidFill>
                <a:srgbClr val="283883"/>
              </a:solidFill>
              <a:latin typeface="Geologica Roman"/>
              <a:ea typeface="Geologica Roman"/>
              <a:cs typeface="Geologica Roman"/>
              <a:sym typeface="Geologica Roman"/>
            </a:endParaRPr>
          </a:p>
          <a:p>
            <a:pPr algn="l">
              <a:lnSpc>
                <a:spcPts val="5399"/>
              </a:lnSpc>
            </a:pPr>
            <a:r>
              <a:rPr lang="en-US" sz="3599">
                <a:solidFill>
                  <a:srgbClr val="283883"/>
                </a:solidFill>
                <a:latin typeface="Geologica Roman"/>
                <a:ea typeface="Geologica Roman"/>
                <a:cs typeface="Geologica Roman"/>
                <a:sym typeface="Geologica Roman"/>
              </a:rPr>
              <a:t>Tell a friend or a family member what you learned about celiac disease today!</a:t>
            </a:r>
          </a:p>
          <a:p>
            <a:pPr algn="l">
              <a:lnSpc>
                <a:spcPts val="5399"/>
              </a:lnSpc>
            </a:pPr>
            <a:endParaRPr lang="en-US" sz="3599">
              <a:solidFill>
                <a:srgbClr val="283883"/>
              </a:solidFill>
              <a:latin typeface="Geologica Roman"/>
              <a:ea typeface="Geologica Roman"/>
              <a:cs typeface="Geologica Roman"/>
              <a:sym typeface="Geologica Roman"/>
            </a:endParaRPr>
          </a:p>
          <a:p>
            <a:pPr algn="l">
              <a:lnSpc>
                <a:spcPts val="5399"/>
              </a:lnSpc>
            </a:pPr>
            <a:r>
              <a:rPr lang="en-US" sz="3599">
                <a:solidFill>
                  <a:srgbClr val="283883"/>
                </a:solidFill>
                <a:latin typeface="Geologica Roman"/>
                <a:ea typeface="Geologica Roman"/>
                <a:cs typeface="Geologica Roman"/>
                <a:sym typeface="Geologica Roman"/>
              </a:rPr>
              <a:t>The more people know about celiac disease, the easier it is for people like me to stay happy and healthy.</a:t>
            </a:r>
          </a:p>
          <a:p>
            <a:pPr marL="0" lvl="0" indent="0" algn="l">
              <a:lnSpc>
                <a:spcPts val="5399"/>
              </a:lnSpc>
              <a:spcBef>
                <a:spcPct val="0"/>
              </a:spcBef>
            </a:pPr>
            <a:endParaRPr lang="en-US" sz="3599">
              <a:solidFill>
                <a:srgbClr val="283883"/>
              </a:solidFill>
              <a:latin typeface="Geologica Roman"/>
              <a:ea typeface="Geologica Roman"/>
              <a:cs typeface="Geologica Roman"/>
              <a:sym typeface="Geologica Roman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030186" y="2188541"/>
            <a:ext cx="6603261" cy="5909918"/>
          </a:xfrm>
          <a:custGeom>
            <a:avLst/>
            <a:gdLst/>
            <a:ahLst/>
            <a:cxnLst/>
            <a:rect l="l" t="t" r="r" b="b"/>
            <a:pathLst>
              <a:path w="6603261" h="5909918">
                <a:moveTo>
                  <a:pt x="0" y="0"/>
                </a:moveTo>
                <a:lnTo>
                  <a:pt x="6603261" y="0"/>
                </a:lnTo>
                <a:lnTo>
                  <a:pt x="6603261" y="5909918"/>
                </a:lnTo>
                <a:lnTo>
                  <a:pt x="0" y="59099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649421" y="1030969"/>
            <a:ext cx="12774028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19"/>
              </a:lnSpc>
              <a:spcBef>
                <a:spcPct val="0"/>
              </a:spcBef>
            </a:pPr>
            <a:r>
              <a:rPr lang="en-US" sz="4800" b="1">
                <a:solidFill>
                  <a:srgbClr val="283883"/>
                </a:solidFill>
                <a:latin typeface="Geologica Roman Bold"/>
                <a:ea typeface="Geologica Roman Bold"/>
                <a:cs typeface="Geologica Roman Bold"/>
                <a:sym typeface="Geologica Roman Bold"/>
              </a:rPr>
              <a:t>YOU CAN HELP ME MAKE A DIFFERENCE!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09685" cy="10287000"/>
            <a:chOff x="0" y="0"/>
            <a:chExt cx="29226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2263" cy="2709333"/>
            </a:xfrm>
            <a:custGeom>
              <a:avLst/>
              <a:gdLst/>
              <a:ahLst/>
              <a:cxnLst/>
              <a:rect l="l" t="t" r="r" b="b"/>
              <a:pathLst>
                <a:path w="292263" h="2709333">
                  <a:moveTo>
                    <a:pt x="0" y="0"/>
                  </a:moveTo>
                  <a:lnTo>
                    <a:pt x="292263" y="0"/>
                  </a:lnTo>
                  <a:lnTo>
                    <a:pt x="292263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3AA5D5">
                    <a:alpha val="100000"/>
                  </a:srgbClr>
                </a:gs>
                <a:gs pos="50000">
                  <a:srgbClr val="283883">
                    <a:alpha val="100000"/>
                  </a:srgbClr>
                </a:gs>
                <a:gs pos="100000">
                  <a:srgbClr val="AC4FC6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292263" cy="26998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09685" y="0"/>
            <a:ext cx="17178315" cy="10287000"/>
          </a:xfrm>
          <a:custGeom>
            <a:avLst/>
            <a:gdLst/>
            <a:ahLst/>
            <a:cxnLst/>
            <a:rect l="l" t="t" r="r" b="b"/>
            <a:pathLst>
              <a:path w="17178315" h="10287000">
                <a:moveTo>
                  <a:pt x="0" y="0"/>
                </a:moveTo>
                <a:lnTo>
                  <a:pt x="17178315" y="0"/>
                </a:lnTo>
                <a:lnTo>
                  <a:pt x="171783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8000"/>
            </a:blip>
            <a:stretch>
              <a:fillRect r="-64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14665" y="9125669"/>
            <a:ext cx="618782" cy="775240"/>
          </a:xfrm>
          <a:custGeom>
            <a:avLst/>
            <a:gdLst/>
            <a:ahLst/>
            <a:cxnLst/>
            <a:rect l="l" t="t" r="r" b="b"/>
            <a:pathLst>
              <a:path w="618782" h="775240">
                <a:moveTo>
                  <a:pt x="0" y="0"/>
                </a:moveTo>
                <a:lnTo>
                  <a:pt x="618782" y="0"/>
                </a:lnTo>
                <a:lnTo>
                  <a:pt x="618782" y="775240"/>
                </a:lnTo>
                <a:lnTo>
                  <a:pt x="0" y="775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894247" y="9399165"/>
            <a:ext cx="3872768" cy="421845"/>
          </a:xfrm>
          <a:custGeom>
            <a:avLst/>
            <a:gdLst/>
            <a:ahLst/>
            <a:cxnLst/>
            <a:rect l="l" t="t" r="r" b="b"/>
            <a:pathLst>
              <a:path w="3872768" h="421845">
                <a:moveTo>
                  <a:pt x="0" y="0"/>
                </a:moveTo>
                <a:lnTo>
                  <a:pt x="3872768" y="0"/>
                </a:lnTo>
                <a:lnTo>
                  <a:pt x="3872768" y="421844"/>
                </a:lnTo>
                <a:lnTo>
                  <a:pt x="0" y="4218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043773" y="4179879"/>
            <a:ext cx="7310140" cy="172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>
                <a:solidFill>
                  <a:srgbClr val="283883"/>
                </a:solidFill>
                <a:latin typeface="Aleo Bold"/>
                <a:ea typeface="Aleo Bold"/>
                <a:cs typeface="Aleo Bold"/>
                <a:sym typeface="Aleo Bold"/>
              </a:rPr>
              <a:t>Thank You!!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332</Words>
  <Application>Microsoft Macintosh PowerPoint</Application>
  <PresentationFormat>Custom</PresentationFormat>
  <Paragraphs>38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Archivo Black</vt:lpstr>
      <vt:lpstr>Geologica Roman</vt:lpstr>
      <vt:lpstr>Oswald</vt:lpstr>
      <vt:lpstr>Aleo Bold</vt:lpstr>
      <vt:lpstr>Geologica Roman Ultra-Bold</vt:lpstr>
      <vt:lpstr>Figtree</vt:lpstr>
      <vt:lpstr>Arial</vt:lpstr>
      <vt:lpstr>Geologica Roman Heavy</vt:lpstr>
      <vt:lpstr>Geologica Roman Bold</vt:lpstr>
      <vt:lpstr>Aleo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 Celiac Strong Day Presentation Slide Template</dc:title>
  <cp:lastModifiedBy>Emma Kowzun</cp:lastModifiedBy>
  <cp:revision>2</cp:revision>
  <dcterms:created xsi:type="dcterms:W3CDTF">2006-08-16T00:00:00Z</dcterms:created>
  <dcterms:modified xsi:type="dcterms:W3CDTF">2025-03-20T23:27:13Z</dcterms:modified>
  <dc:identifier>DAGiGbxIagY</dc:identifier>
</cp:coreProperties>
</file>