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76" r:id="rId4"/>
    <p:sldId id="328" r:id="rId5"/>
    <p:sldId id="329" r:id="rId6"/>
    <p:sldId id="272" r:id="rId7"/>
    <p:sldId id="320" r:id="rId8"/>
    <p:sldId id="259" r:id="rId9"/>
    <p:sldId id="326" r:id="rId10"/>
    <p:sldId id="330" r:id="rId11"/>
    <p:sldId id="335" r:id="rId12"/>
    <p:sldId id="314" r:id="rId13"/>
    <p:sldId id="315" r:id="rId14"/>
    <p:sldId id="331" r:id="rId15"/>
    <p:sldId id="313" r:id="rId16"/>
    <p:sldId id="311" r:id="rId17"/>
    <p:sldId id="332" r:id="rId18"/>
    <p:sldId id="333" r:id="rId19"/>
    <p:sldId id="308" r:id="rId20"/>
    <p:sldId id="334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3437-B620-A24C-BC18-5785B4075A5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B554C-8BBD-2A43-9A25-CE98C43FF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8/19/2015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2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8/19/2015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2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8/19/2015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3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8/19/2015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8/19/2015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62715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8/19/2015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8/19/2015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5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8/19/2015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6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8/19/2015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0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8/19/2015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0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8/19/2015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8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fld id="{B0C4986D-6BE9-4264-908F-02DB36FD8D6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400"/>
              <a:t>8/19/2015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28590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273" y="3422309"/>
            <a:ext cx="3765483" cy="174340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Janelle </a:t>
            </a:r>
            <a:r>
              <a:rPr lang="en-US" dirty="0">
                <a:solidFill>
                  <a:srgbClr val="000000"/>
                </a:solidFill>
              </a:rPr>
              <a:t>Smith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CDF Registered Dietitian Nutritionist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August 19, 2015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12 pm PST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CDF_AskDietitian_404x4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511"/>
            <a:ext cx="3947668" cy="3947668"/>
          </a:xfrm>
          <a:prstGeom prst="rect">
            <a:avLst/>
          </a:prstGeom>
        </p:spPr>
      </p:pic>
      <p:pic>
        <p:nvPicPr>
          <p:cNvPr id="6" name="Picture 5" descr="produce 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909538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Back to School</a:t>
            </a:r>
            <a:endParaRPr lang="en-US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14" y="109437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4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899"/>
            <a:ext cx="8229600" cy="1016723"/>
          </a:xfrm>
        </p:spPr>
        <p:txBody>
          <a:bodyPr/>
          <a:lstStyle/>
          <a:p>
            <a:r>
              <a:rPr lang="en-US" sz="4800" dirty="0" smtClean="0"/>
              <a:t>Kid-Friendly GF Lunchbox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26" y="1600200"/>
            <a:ext cx="5474314" cy="488669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Re-create </a:t>
            </a:r>
            <a:r>
              <a:rPr lang="en-US" dirty="0" err="1" smtClean="0">
                <a:solidFill>
                  <a:srgbClr val="000000"/>
                </a:solidFill>
              </a:rPr>
              <a:t>Lunchables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Eat the rainbow in every lunch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Sneak in vegetables and fiber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Udi’s</a:t>
            </a:r>
            <a:r>
              <a:rPr lang="en-US" dirty="0" smtClean="0">
                <a:solidFill>
                  <a:srgbClr val="000000"/>
                </a:solidFill>
              </a:rPr>
              <a:t> pizza crusts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Rudi’s tortilla wraps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Glutino</a:t>
            </a:r>
            <a:r>
              <a:rPr lang="en-US" dirty="0" smtClean="0">
                <a:solidFill>
                  <a:srgbClr val="000000"/>
                </a:solidFill>
              </a:rPr>
              <a:t> English Muffins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Enjoy Life – allergen free products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Lucy’s – more nutritious treats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Betty Crocker, </a:t>
            </a:r>
            <a:r>
              <a:rPr lang="en-US" dirty="0" err="1" smtClean="0">
                <a:solidFill>
                  <a:srgbClr val="000000"/>
                </a:solidFill>
              </a:rPr>
              <a:t>Bisquick</a:t>
            </a:r>
            <a:r>
              <a:rPr lang="en-US" dirty="0" smtClean="0">
                <a:solidFill>
                  <a:srgbClr val="000000"/>
                </a:solidFill>
              </a:rPr>
              <a:t> &amp; Chex help your kiddo feel normal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514" y="1600200"/>
            <a:ext cx="3048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39" y="5768435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409" y="3272881"/>
            <a:ext cx="2279326" cy="2279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899"/>
            <a:ext cx="8229600" cy="1016723"/>
          </a:xfrm>
        </p:spPr>
        <p:txBody>
          <a:bodyPr/>
          <a:lstStyle/>
          <a:p>
            <a:r>
              <a:rPr lang="en-US" sz="4800" dirty="0" smtClean="0"/>
              <a:t>Kid-Friendly GF Lunchbox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26" y="1325622"/>
            <a:ext cx="5474314" cy="48005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Recipes on </a:t>
            </a:r>
            <a:r>
              <a:rPr lang="en-US" dirty="0" err="1" smtClean="0">
                <a:solidFill>
                  <a:srgbClr val="000000"/>
                </a:solidFill>
              </a:rPr>
              <a:t>Celiac.org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Loaded pizza sauce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Black bean brownies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Zucchini muffins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Tortilla wraps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Overnight oats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Pretzel-crusted chicken strips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Breakfast quiche cups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409" y="1600200"/>
            <a:ext cx="2807391" cy="1862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26" y="5233787"/>
            <a:ext cx="2238226" cy="1484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660" y="5233787"/>
            <a:ext cx="2323367" cy="1548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495" y="5182337"/>
            <a:ext cx="2025305" cy="151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74" y="-59850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3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42"/>
            <a:ext cx="8229600" cy="1064458"/>
          </a:xfrm>
        </p:spPr>
        <p:txBody>
          <a:bodyPr/>
          <a:lstStyle/>
          <a:p>
            <a:r>
              <a:rPr lang="en-US" sz="4400" dirty="0" smtClean="0"/>
              <a:t>Middle &amp; </a:t>
            </a:r>
            <a:r>
              <a:rPr lang="en-US" sz="4400" dirty="0"/>
              <a:t>High School</a:t>
            </a:r>
            <a:br>
              <a:rPr lang="en-US" sz="4400" dirty="0"/>
            </a:br>
            <a:r>
              <a:rPr lang="en-US" sz="3600" dirty="0"/>
              <a:t>1. Talk with </a:t>
            </a:r>
            <a:r>
              <a:rPr lang="en-US" sz="3600" dirty="0" smtClean="0"/>
              <a:t>the School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29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School Psychologist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School Nurse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Home Room Teacher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Extracurricular leaders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File a 504 plan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Access to GF food in classroom and cafeteria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Excused absence from activities that use gluten-containing foods or materials, i.e. </a:t>
            </a:r>
            <a:r>
              <a:rPr lang="en-US" sz="1800" dirty="0">
                <a:solidFill>
                  <a:srgbClr val="000000"/>
                </a:solidFill>
              </a:rPr>
              <a:t>H</a:t>
            </a:r>
            <a:r>
              <a:rPr lang="en-US" sz="1800" dirty="0" smtClean="0">
                <a:solidFill>
                  <a:srgbClr val="000000"/>
                </a:solidFill>
              </a:rPr>
              <a:t>ome </a:t>
            </a:r>
            <a:r>
              <a:rPr lang="en-US" sz="1800" dirty="0" err="1" smtClean="0">
                <a:solidFill>
                  <a:srgbClr val="000000"/>
                </a:solidFill>
              </a:rPr>
              <a:t>Ec</a:t>
            </a:r>
            <a:r>
              <a:rPr lang="en-US" sz="1800" dirty="0" smtClean="0">
                <a:solidFill>
                  <a:srgbClr val="000000"/>
                </a:solidFill>
              </a:rPr>
              <a:t>, food science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Prevent cross-contamination in school food service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Use of microwave to heat personal meals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Bathroom privileges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16" y="5850078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1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11"/>
            <a:ext cx="8229600" cy="1559037"/>
          </a:xfrm>
        </p:spPr>
        <p:txBody>
          <a:bodyPr/>
          <a:lstStyle/>
          <a:p>
            <a:r>
              <a:rPr lang="en-US" sz="4800" dirty="0"/>
              <a:t>Middle &amp; High School</a:t>
            </a:r>
            <a:br>
              <a:rPr lang="en-US" sz="4800" dirty="0"/>
            </a:br>
            <a:r>
              <a:rPr lang="en-US" sz="3600" dirty="0"/>
              <a:t>2</a:t>
            </a:r>
            <a:r>
              <a:rPr lang="en-US" sz="3600" dirty="0" smtClean="0"/>
              <a:t>. Lunch &amp; Social Events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3526"/>
            <a:ext cx="8229600" cy="443043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Time to be proficient at reading labels and take more responsibility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Avoid salad bars with croutons and other </a:t>
            </a:r>
            <a:r>
              <a:rPr lang="en-US" dirty="0" err="1" smtClean="0">
                <a:solidFill>
                  <a:srgbClr val="000000"/>
                </a:solidFill>
              </a:rPr>
              <a:t>crunchies</a:t>
            </a:r>
            <a:r>
              <a:rPr lang="en-US" dirty="0" smtClean="0">
                <a:solidFill>
                  <a:srgbClr val="000000"/>
                </a:solidFill>
              </a:rPr>
              <a:t>, unlabeled salad dressing, flavored nuts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Ask questions of school food service – avoid anything without an ingredients list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Chips and other snack foods should be labeled GF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Bring your own dish to team dinners, birthday parties, friends houses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Keep back-up snacks (non-perishable) in backpack, locker, car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44" y="5726967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2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093"/>
            <a:ext cx="8229600" cy="1085367"/>
          </a:xfrm>
        </p:spPr>
        <p:txBody>
          <a:bodyPr/>
          <a:lstStyle/>
          <a:p>
            <a:r>
              <a:rPr lang="en-US" dirty="0" smtClean="0"/>
              <a:t>Brown Bag Lunches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Nature Valley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NoGii</a:t>
            </a:r>
            <a:r>
              <a:rPr lang="en-US" dirty="0" smtClean="0">
                <a:solidFill>
                  <a:srgbClr val="000000"/>
                </a:solidFill>
              </a:rPr>
              <a:t> bars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Frito-Lay GF labeled chips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Rudi’s tortilla wraps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Schar</a:t>
            </a:r>
            <a:r>
              <a:rPr lang="en-US" dirty="0" smtClean="0">
                <a:solidFill>
                  <a:srgbClr val="000000"/>
                </a:solidFill>
              </a:rPr>
              <a:t> baguettes, multigrain bread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Follow us on </a:t>
            </a:r>
            <a:r>
              <a:rPr lang="en-US" dirty="0" err="1" smtClean="0">
                <a:solidFill>
                  <a:srgbClr val="000000"/>
                </a:solidFill>
              </a:rPr>
              <a:t>Instagram</a:t>
            </a:r>
            <a:r>
              <a:rPr lang="en-US" dirty="0" smtClean="0">
                <a:solidFill>
                  <a:srgbClr val="000000"/>
                </a:solidFill>
              </a:rPr>
              <a:t> and Facebook for many more easy recipes and ideas!</a:t>
            </a:r>
          </a:p>
          <a:p>
            <a:endParaRPr lang="en-US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77" y="1600200"/>
            <a:ext cx="2533623" cy="1900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44851"/>
            <a:ext cx="965242" cy="965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306" y="5344851"/>
            <a:ext cx="1286990" cy="96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3844" y="5575683"/>
            <a:ext cx="462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@</a:t>
            </a:r>
            <a:r>
              <a:rPr lang="en-US" sz="2400" dirty="0" err="1" smtClean="0">
                <a:latin typeface="+mj-lt"/>
              </a:rPr>
              <a:t>CeliacDiseaseFoundation</a:t>
            </a:r>
            <a:endParaRPr lang="en-US" sz="24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73" y="6037348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7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000"/>
            <a:ext cx="8229600" cy="985088"/>
          </a:xfrm>
        </p:spPr>
        <p:txBody>
          <a:bodyPr/>
          <a:lstStyle/>
          <a:p>
            <a:r>
              <a:rPr lang="en-US" dirty="0" smtClean="0"/>
              <a:t>College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4000" dirty="0"/>
              <a:t>1. </a:t>
            </a:r>
            <a:r>
              <a:rPr lang="en-US" sz="4000" dirty="0" smtClean="0"/>
              <a:t>Choosing a School</a:t>
            </a:r>
            <a:endParaRPr lang="en-US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99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Wish list: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Dining halls with dedicated GF products and prep areas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Allergen labels on all dishes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Local restaurants that have GF menus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On-campus dining with GF options</a:t>
            </a: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BestCollegesOnline.com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To Dorm or Not to Dorm?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Is the dining hall accommodating?</a:t>
            </a:r>
          </a:p>
          <a:p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an you waive the dining hall fee?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Is there room for a fridge and microwave in your dorm?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Any dorms with kitchenettes?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6057900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14323"/>
            <a:ext cx="8229600" cy="885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800" dirty="0"/>
              <a:t>College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4000" dirty="0" smtClean="0"/>
              <a:t>2. Navigating Dining</a:t>
            </a:r>
            <a:endParaRPr 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62" y="1787591"/>
            <a:ext cx="8229600" cy="459633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Avoid salad bars with croutons and other </a:t>
            </a:r>
            <a:r>
              <a:rPr lang="en-US" dirty="0" err="1">
                <a:solidFill>
                  <a:srgbClr val="000000"/>
                </a:solidFill>
              </a:rPr>
              <a:t>crunchies</a:t>
            </a:r>
            <a:r>
              <a:rPr lang="en-US" dirty="0">
                <a:solidFill>
                  <a:srgbClr val="000000"/>
                </a:solidFill>
              </a:rPr>
              <a:t>, unlabeled salad dressing, flavored </a:t>
            </a:r>
            <a:r>
              <a:rPr lang="en-US" dirty="0" smtClean="0">
                <a:solidFill>
                  <a:srgbClr val="000000"/>
                </a:solidFill>
              </a:rPr>
              <a:t>nuts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Scrambled eggs: check ingredients and cooking surface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Toaster bags, your new best friend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Individual condiment packets or squeeze bottles only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Avoid shared cereal containers/bulk bins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Emergency rations often at convenience stores: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cheese sticks, hardboiled eggs, yogurt, fruit, carrots &amp; celery with ranch, peanut butter, nuts, plain potato chips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08" y="6097585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1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College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4000" dirty="0" smtClean="0"/>
              <a:t>3. Social Life &amp; The Freshman 15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236"/>
            <a:ext cx="8229600" cy="481394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Eat before going out with friends if you’re not sure that there will be GF options</a:t>
            </a:r>
          </a:p>
          <a:p>
            <a:r>
              <a:rPr lang="en-US" dirty="0">
                <a:solidFill>
                  <a:srgbClr val="000000"/>
                </a:solidFill>
              </a:rPr>
              <a:t>Bring a snack bar in your purse/pocket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Have the alcohol discussion before it’s a problem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o malted beverages or beer. All hard liquors ok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o cider from a beer tap/keg – choose bottles and cans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</a:t>
            </a:r>
            <a:r>
              <a:rPr lang="en-US" sz="1800" dirty="0" smtClean="0">
                <a:solidFill>
                  <a:srgbClr val="000000"/>
                </a:solidFill>
              </a:rPr>
              <a:t>rinking games are chance for cross-contamination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Late-night eating should not be in addition to a full day of meals/snacks – spread out your meals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Limit liquid calories: smoothies, sodas, flavored coffee drinks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Stay active – IM sports, classes</a:t>
            </a: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6097585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8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College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4000" dirty="0"/>
              <a:t>4</a:t>
            </a:r>
            <a:r>
              <a:rPr lang="en-US" sz="4000" dirty="0" smtClean="0"/>
              <a:t>. CDF University Chapter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71" y="1847707"/>
            <a:ext cx="4400580" cy="504997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erve as a leader in your community</a:t>
            </a:r>
          </a:p>
          <a:p>
            <a:r>
              <a:rPr lang="en-US" dirty="0">
                <a:solidFill>
                  <a:srgbClr val="000000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ain professional experience and acquire skills</a:t>
            </a:r>
          </a:p>
          <a:p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ttend the CDF National Conference</a:t>
            </a:r>
          </a:p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onnect with leaders in the GF community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Celiac.org</a:t>
            </a:r>
            <a:r>
              <a:rPr lang="en-US" dirty="0" smtClean="0">
                <a:solidFill>
                  <a:srgbClr val="000000"/>
                </a:solidFill>
              </a:rPr>
              <a:t>/Get-Involved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51" y="1922041"/>
            <a:ext cx="4359686" cy="60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7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3192" y="246054"/>
            <a:ext cx="8229600" cy="9255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Easy Dorm Food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07" y="1392490"/>
            <a:ext cx="8594267" cy="53373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GF microwavable noodle soup</a:t>
            </a:r>
          </a:p>
          <a:p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ard-boiled eggs + cheese sticks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Yogurt parfait – Chex GF granola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Amy’s frozen meals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Progresso soups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Explore Asian noodles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447"/>
          <a:stretch/>
        </p:blipFill>
        <p:spPr>
          <a:xfrm>
            <a:off x="5660521" y="3929889"/>
            <a:ext cx="2913549" cy="3140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00778"/>
            <a:ext cx="3683000" cy="154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814" y="1789903"/>
            <a:ext cx="2139986" cy="2139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329" y="2831579"/>
            <a:ext cx="1863287" cy="2737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92" y="23397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6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78" y="3156011"/>
            <a:ext cx="6054521" cy="3741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"/>
            <a:ext cx="8229600" cy="1176842"/>
          </a:xfrm>
        </p:spPr>
        <p:txBody>
          <a:bodyPr/>
          <a:lstStyle/>
          <a:p>
            <a:r>
              <a:rPr lang="en-US" dirty="0" smtClean="0"/>
              <a:t>As they grow…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825"/>
            <a:ext cx="5372261" cy="4157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Preschool &amp; Kindergarten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Elementary School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Middle &amp; High School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College</a:t>
            </a: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68" y="0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255"/>
            <a:ext cx="8229600" cy="1068206"/>
          </a:xfrm>
        </p:spPr>
        <p:txBody>
          <a:bodyPr/>
          <a:lstStyle/>
          <a:p>
            <a:r>
              <a:rPr lang="en-US" dirty="0" smtClean="0"/>
              <a:t>CDF Internships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Celiac.org</a:t>
            </a:r>
            <a:r>
              <a:rPr lang="en-US" dirty="0" smtClean="0">
                <a:solidFill>
                  <a:srgbClr val="000000"/>
                </a:solidFill>
              </a:rPr>
              <a:t>/Internship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YoungandGlutenFree.com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02178"/>
            <a:ext cx="914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72" y="53292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0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23" y="687100"/>
            <a:ext cx="8777522" cy="617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200" dirty="0" err="1">
                <a:solidFill>
                  <a:srgbClr val="000000"/>
                </a:solidFill>
              </a:rPr>
              <a:t>Celiac.org</a:t>
            </a:r>
            <a:r>
              <a:rPr lang="en-US" sz="3200" b="1" dirty="0">
                <a:solidFill>
                  <a:srgbClr val="000000"/>
                </a:solidFill>
              </a:rPr>
              <a:t>/Webinars</a:t>
            </a:r>
          </a:p>
          <a:p>
            <a:pPr marL="0" indent="0" algn="ctr">
              <a:buNone/>
            </a:pPr>
            <a:r>
              <a:rPr lang="en-US" sz="3200" dirty="0" err="1">
                <a:solidFill>
                  <a:srgbClr val="000000"/>
                </a:solidFill>
              </a:rPr>
              <a:t>Celiac.org</a:t>
            </a:r>
            <a:r>
              <a:rPr lang="en-US" sz="3200" b="1" dirty="0">
                <a:solidFill>
                  <a:srgbClr val="000000"/>
                </a:solidFill>
              </a:rPr>
              <a:t>/Ask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CDF_AskDietitian_990x3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178"/>
            <a:ext cx="9144000" cy="3048000"/>
          </a:xfrm>
          <a:prstGeom prst="rect">
            <a:avLst/>
          </a:prstGeom>
        </p:spPr>
      </p:pic>
      <p:pic>
        <p:nvPicPr>
          <p:cNvPr id="5" name="Picture 4" descr="produce 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47" y="84582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08"/>
            <a:ext cx="8229600" cy="52067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High level of parent involvement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</a:t>
            </a:r>
            <a:r>
              <a:rPr lang="en-US" sz="1800" dirty="0" smtClean="0">
                <a:solidFill>
                  <a:schemeClr val="tx1"/>
                </a:solidFill>
              </a:rPr>
              <a:t>ay need to provide all meals/snacks if caregivers are not reliable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Provide a doctor’s note explaining: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Diagnosis and what the condition is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What symptoms your child has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Regardless of severity symptoms, small amounts of gluten will effect the long-term health of your child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Mistakes will happen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66559"/>
            <a:ext cx="8229600" cy="1176842"/>
          </a:xfrm>
        </p:spPr>
        <p:txBody>
          <a:bodyPr/>
          <a:lstStyle/>
          <a:p>
            <a:r>
              <a:rPr lang="en-US" dirty="0" smtClean="0"/>
              <a:t>Preschool &amp; Kindergarten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92" y="19052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1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59"/>
          </a:xfrm>
        </p:spPr>
        <p:txBody>
          <a:bodyPr/>
          <a:lstStyle/>
          <a:p>
            <a:r>
              <a:rPr lang="en-US" dirty="0"/>
              <a:t>Preschool &amp; Kindergarten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Ask for high amount of monitoring at meal times to ensure gluten-containing items are not put in </a:t>
            </a:r>
            <a:r>
              <a:rPr lang="en-US" dirty="0" smtClean="0">
                <a:solidFill>
                  <a:srgbClr val="000000"/>
                </a:solidFill>
              </a:rPr>
              <a:t>mouth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pecial placemat to signify to child to only eat what’s in “their area” or “their lunchbox”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ash hands before meals, or use wet wipes. Hand sanitizer is not effective; gluten must be physically removed from hands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Ask for high amount of monitoring during crafts/activities involving gluten: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dry pasta crafts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play dough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face paint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sand trays</a:t>
            </a:r>
          </a:p>
          <a:p>
            <a:endParaRPr lang="en-US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27" y="4092545"/>
            <a:ext cx="4110038" cy="2765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-78666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659" y="2007848"/>
            <a:ext cx="2935976" cy="440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450"/>
            <a:ext cx="8229600" cy="1600200"/>
          </a:xfrm>
        </p:spPr>
        <p:txBody>
          <a:bodyPr/>
          <a:lstStyle/>
          <a:p>
            <a:r>
              <a:rPr lang="en-US" dirty="0"/>
              <a:t>Preschool &amp; </a:t>
            </a:r>
            <a:r>
              <a:rPr lang="en-US" dirty="0" smtClean="0"/>
              <a:t>Kindergarten</a:t>
            </a:r>
            <a:br>
              <a:rPr lang="en-US" dirty="0" smtClean="0"/>
            </a:br>
            <a:r>
              <a:rPr lang="en-US" sz="4000" dirty="0" smtClean="0"/>
              <a:t>Nutritional Needs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0" y="1788972"/>
            <a:ext cx="6110304" cy="48612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Except for gluten, trust your child’s ability to feed </a:t>
            </a:r>
            <a:r>
              <a:rPr lang="en-US" dirty="0" smtClean="0">
                <a:solidFill>
                  <a:schemeClr val="tx1"/>
                </a:solidFill>
              </a:rPr>
              <a:t>themself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Children are intuitive eaters. Every meal may not be balanced, but they will regulate their intake over longer periods of time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Food aversion is common when diagnosed at a young age. Focus on the foods he/she likes and don’t worry if they’re a “picky” </a:t>
            </a:r>
            <a:r>
              <a:rPr lang="en-US" dirty="0" smtClean="0">
                <a:solidFill>
                  <a:schemeClr val="tx1"/>
                </a:solidFill>
              </a:rPr>
              <a:t>eater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Make meal times fun and enjoyable with games and positive talk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Work with an occupational or behavioral therapist if </a:t>
            </a:r>
            <a:r>
              <a:rPr lang="en-US" dirty="0" smtClean="0">
                <a:solidFill>
                  <a:schemeClr val="tx1"/>
                </a:solidFill>
              </a:rPr>
              <a:t>needed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Catch-up Growth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weight-gain supplements like </a:t>
            </a:r>
            <a:r>
              <a:rPr lang="en-US" dirty="0" err="1" smtClean="0">
                <a:solidFill>
                  <a:schemeClr val="tx1"/>
                </a:solidFill>
              </a:rPr>
              <a:t>Pediasure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whole milk (lactose free if necessary), added fats like coconut oil, nut butters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liquid vitamins, especially iron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produce 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59" y="6088445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6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05" y="201083"/>
            <a:ext cx="8600459" cy="1497865"/>
          </a:xfrm>
        </p:spPr>
        <p:txBody>
          <a:bodyPr/>
          <a:lstStyle/>
          <a:p>
            <a:r>
              <a:rPr lang="en-US" sz="4400" dirty="0" smtClean="0"/>
              <a:t>Elementary School</a:t>
            </a:r>
            <a:br>
              <a:rPr lang="en-US" sz="4400" dirty="0" smtClean="0"/>
            </a:br>
            <a:r>
              <a:rPr lang="en-US" sz="3200" dirty="0" smtClean="0"/>
              <a:t>1. Talk with Administration</a:t>
            </a:r>
            <a:endParaRPr lang="en-US" sz="3200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214" y="1700203"/>
            <a:ext cx="8571850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File a 504 plan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Model plan at </a:t>
            </a:r>
            <a:r>
              <a:rPr lang="en-US" sz="2400" dirty="0" err="1">
                <a:latin typeface="+mj-lt"/>
              </a:rPr>
              <a:t>C</a:t>
            </a:r>
            <a:r>
              <a:rPr lang="en-US" sz="2400" dirty="0" err="1" smtClean="0">
                <a:latin typeface="+mj-lt"/>
              </a:rPr>
              <a:t>eliac.org</a:t>
            </a:r>
            <a:r>
              <a:rPr lang="en-US" sz="2400" dirty="0" smtClean="0">
                <a:latin typeface="+mj-lt"/>
              </a:rPr>
              <a:t>/Ask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School Nurse may create an “individualized nursing plan” for bathroom passes, time laying down, etc.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mergency kit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“</a:t>
            </a:r>
            <a:r>
              <a:rPr lang="en-US" sz="2400" dirty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ack-up lunch” (non-perishable)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Back-up underwear/pants for GI accidents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Absence excusal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Learning needs assessment or independent study as necessary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29" y="5715000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042"/>
            <a:ext cx="8229600" cy="43549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Explain your child’s symptoms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Ask for advance notice of class parties, field trips, prizes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Keep an eye out for bullying or teasing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May need bathroom pass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Give your teacher non-perishable goodies for last-minute occasions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Volunteer for Room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om or PTA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8605" y="235405"/>
            <a:ext cx="8600459" cy="1497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Elementary School</a:t>
            </a:r>
            <a:br>
              <a:rPr lang="en-US" sz="4400" dirty="0" smtClean="0"/>
            </a:br>
            <a:r>
              <a:rPr lang="en-US" sz="3200" dirty="0"/>
              <a:t>2</a:t>
            </a:r>
            <a:r>
              <a:rPr lang="en-US" sz="3200" dirty="0" smtClean="0"/>
              <a:t>. Work with Teachers/ Aids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68" y="5781294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6098"/>
            <a:ext cx="8229600" cy="482408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Please no classroom activities with loose flour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Wash hands before lunch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 “snack swapping” with friends (until they are excellent at label reading)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Start teaching label-reading to your child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GF label and “contains wheat” are easiest to spot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Practice reading words from food labels!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School food service must provide EQUAL accommodations to students with disabilities (ensured via 504 plan)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Include prevention of cross-contamination in 504 plan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GF bread or other GF starch must be included to meet all food groups in a balanced meal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Identify students in lunch line via special sticker or ID card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56616" y="380719"/>
            <a:ext cx="8229600" cy="1239562"/>
          </a:xfrm>
        </p:spPr>
        <p:txBody>
          <a:bodyPr/>
          <a:lstStyle/>
          <a:p>
            <a:r>
              <a:rPr lang="en-US" sz="4800" dirty="0"/>
              <a:t>Elementary School</a:t>
            </a:r>
            <a:br>
              <a:rPr lang="en-US" sz="4800" dirty="0"/>
            </a:br>
            <a:r>
              <a:rPr lang="en-US" sz="3600" dirty="0" smtClean="0"/>
              <a:t>3. Preventing Cross-Contact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28" y="76646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4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5176" y="400050"/>
            <a:ext cx="8229600" cy="1225417"/>
          </a:xfrm>
        </p:spPr>
        <p:txBody>
          <a:bodyPr/>
          <a:lstStyle/>
          <a:p>
            <a:r>
              <a:rPr lang="en-US" sz="4800" dirty="0"/>
              <a:t>Elementary School</a:t>
            </a:r>
            <a:br>
              <a:rPr lang="en-US" sz="4800" dirty="0"/>
            </a:br>
            <a:r>
              <a:rPr lang="en-US" sz="3600" dirty="0"/>
              <a:t>4</a:t>
            </a:r>
            <a:r>
              <a:rPr lang="en-US" sz="3600" dirty="0" smtClean="0"/>
              <a:t>. Inclusion &amp; Community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02" y="1788972"/>
            <a:ext cx="8719196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School confidentiality and anti-bullying policy applies to health needs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Bring GF treats for the whole class – show peers that it tastes good!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Encourage your child to use celiac for a school project/presentation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Empower your child to talk about their needs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Join a support group – </a:t>
            </a:r>
            <a:r>
              <a:rPr lang="en-US" dirty="0" err="1" smtClean="0">
                <a:solidFill>
                  <a:schemeClr val="tx1"/>
                </a:solidFill>
              </a:rPr>
              <a:t>celiac.org</a:t>
            </a:r>
            <a:r>
              <a:rPr lang="en-US" dirty="0" smtClean="0">
                <a:solidFill>
                  <a:schemeClr val="tx1"/>
                </a:solidFill>
              </a:rPr>
              <a:t>/get-involved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Keep snacks/frozen meals at friends’ houses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60" y="0"/>
            <a:ext cx="2619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93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12658</TotalTime>
  <Words>1042</Words>
  <Application>Microsoft Office PowerPoint</Application>
  <PresentationFormat>On-screen Show (4:3)</PresentationFormat>
  <Paragraphs>204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Palatino Linotype</vt:lpstr>
      <vt:lpstr>Executive</vt:lpstr>
      <vt:lpstr>PowerPoint Presentation</vt:lpstr>
      <vt:lpstr>As they grow…</vt:lpstr>
      <vt:lpstr>Preschool &amp; Kindergarten</vt:lpstr>
      <vt:lpstr>Preschool &amp; Kindergarten</vt:lpstr>
      <vt:lpstr>Preschool &amp; Kindergarten Nutritional Needs</vt:lpstr>
      <vt:lpstr>Elementary School 1. Talk with Administration</vt:lpstr>
      <vt:lpstr>PowerPoint Presentation</vt:lpstr>
      <vt:lpstr>Elementary School 3. Preventing Cross-Contact</vt:lpstr>
      <vt:lpstr>Elementary School 4. Inclusion &amp; Community</vt:lpstr>
      <vt:lpstr>Kid-Friendly GF Lunchbox</vt:lpstr>
      <vt:lpstr>Kid-Friendly GF Lunchbox</vt:lpstr>
      <vt:lpstr>Middle &amp; High School 1. Talk with the School</vt:lpstr>
      <vt:lpstr>Middle &amp; High School 2. Lunch &amp; Social Events</vt:lpstr>
      <vt:lpstr>Brown Bag Lunches</vt:lpstr>
      <vt:lpstr>College 1. Choosing a School</vt:lpstr>
      <vt:lpstr>PowerPoint Presentation</vt:lpstr>
      <vt:lpstr>College 3. Social Life &amp; The Freshman 15</vt:lpstr>
      <vt:lpstr>College 4. CDF University Chapter</vt:lpstr>
      <vt:lpstr>Easy Dorm Food</vt:lpstr>
      <vt:lpstr>CDF Internships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Healthy New Year &amp; Exploring Crossover Conditions:  </dc:title>
  <dc:creator>Janelle Smith</dc:creator>
  <cp:lastModifiedBy>CDF</cp:lastModifiedBy>
  <cp:revision>97</cp:revision>
  <dcterms:created xsi:type="dcterms:W3CDTF">2015-01-21T17:17:50Z</dcterms:created>
  <dcterms:modified xsi:type="dcterms:W3CDTF">2015-08-19T18:15:02Z</dcterms:modified>
</cp:coreProperties>
</file>